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2" r:id="rId1"/>
  </p:sldMasterIdLst>
  <p:notesMasterIdLst>
    <p:notesMasterId r:id="rId37"/>
  </p:notesMasterIdLst>
  <p:sldIdLst>
    <p:sldId id="256" r:id="rId2"/>
    <p:sldId id="324" r:id="rId3"/>
    <p:sldId id="323" r:id="rId4"/>
    <p:sldId id="325" r:id="rId5"/>
    <p:sldId id="288" r:id="rId6"/>
    <p:sldId id="300" r:id="rId7"/>
    <p:sldId id="301" r:id="rId8"/>
    <p:sldId id="292" r:id="rId9"/>
    <p:sldId id="259" r:id="rId10"/>
    <p:sldId id="294" r:id="rId11"/>
    <p:sldId id="290" r:id="rId12"/>
    <p:sldId id="291" r:id="rId13"/>
    <p:sldId id="295" r:id="rId14"/>
    <p:sldId id="305" r:id="rId15"/>
    <p:sldId id="302" r:id="rId16"/>
    <p:sldId id="303" r:id="rId17"/>
    <p:sldId id="304" r:id="rId18"/>
    <p:sldId id="297" r:id="rId19"/>
    <p:sldId id="326" r:id="rId20"/>
    <p:sldId id="329" r:id="rId21"/>
    <p:sldId id="298" r:id="rId22"/>
    <p:sldId id="328" r:id="rId23"/>
    <p:sldId id="330" r:id="rId24"/>
    <p:sldId id="307" r:id="rId25"/>
    <p:sldId id="309" r:id="rId26"/>
    <p:sldId id="331" r:id="rId27"/>
    <p:sldId id="308" r:id="rId28"/>
    <p:sldId id="310" r:id="rId29"/>
    <p:sldId id="312" r:id="rId30"/>
    <p:sldId id="313" r:id="rId31"/>
    <p:sldId id="314" r:id="rId32"/>
    <p:sldId id="316" r:id="rId33"/>
    <p:sldId id="317" r:id="rId34"/>
    <p:sldId id="318" r:id="rId35"/>
    <p:sldId id="319" r:id="rId36"/>
  </p:sldIdLst>
  <p:sldSz cx="12192000" cy="6858000"/>
  <p:notesSz cx="9236075" cy="7010400"/>
  <p:embeddedFontLst>
    <p:embeddedFont>
      <p:font typeface="Lato" panose="020F0502020204030203" pitchFamily="34" charset="0"/>
      <p:regular r:id="rId38"/>
      <p:boldItalic r:id="rId39"/>
    </p:embeddedFont>
    <p:embeddedFont>
      <p:font typeface="Merriweather" panose="020F0502020204030204" pitchFamily="2"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70" roundtripDataSignature="AMtx7miQJzgfrB+FTeNtxwiizgfju/Aad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33" d="100"/>
          <a:sy n="33" d="100"/>
        </p:scale>
        <p:origin x="1008"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5.fntdata"/><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3.fntdata"/><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6.fntdata"/><Relationship Id="rId8" Type="http://schemas.openxmlformats.org/officeDocument/2006/relationships/slide" Target="slides/slide7.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0" Type="http://schemas.openxmlformats.org/officeDocument/2006/relationships/slide" Target="slides/slide19.xml"/><Relationship Id="rId41" Type="http://schemas.openxmlformats.org/officeDocument/2006/relationships/font" Target="fonts/font4.fntdata"/><Relationship Id="rId70"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1" y="0"/>
            <a:ext cx="4002850" cy="350876"/>
          </a:xfrm>
          <a:prstGeom prst="rect">
            <a:avLst/>
          </a:prstGeom>
          <a:noFill/>
          <a:ln>
            <a:noFill/>
          </a:ln>
        </p:spPr>
        <p:txBody>
          <a:bodyPr spcFirstLastPara="1" wrap="square" lIns="90075" tIns="45025" rIns="90075" bIns="45025"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5231163" y="0"/>
            <a:ext cx="4002850" cy="350876"/>
          </a:xfrm>
          <a:prstGeom prst="rect">
            <a:avLst/>
          </a:prstGeom>
          <a:noFill/>
          <a:ln>
            <a:noFill/>
          </a:ln>
        </p:spPr>
        <p:txBody>
          <a:bodyPr spcFirstLastPara="1" wrap="square" lIns="90075" tIns="45025" rIns="90075" bIns="45025"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2516188"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922783" y="3373622"/>
            <a:ext cx="7390512" cy="2760775"/>
          </a:xfrm>
          <a:prstGeom prst="rect">
            <a:avLst/>
          </a:prstGeom>
          <a:noFill/>
          <a:ln>
            <a:noFill/>
          </a:ln>
        </p:spPr>
        <p:txBody>
          <a:bodyPr spcFirstLastPara="1" wrap="square" lIns="90075" tIns="45025" rIns="90075" bIns="45025"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1" y="6659524"/>
            <a:ext cx="4002850" cy="350876"/>
          </a:xfrm>
          <a:prstGeom prst="rect">
            <a:avLst/>
          </a:prstGeom>
          <a:noFill/>
          <a:ln>
            <a:noFill/>
          </a:ln>
        </p:spPr>
        <p:txBody>
          <a:bodyPr spcFirstLastPara="1" wrap="square" lIns="90075" tIns="45025" rIns="90075" bIns="45025"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5231163" y="6659524"/>
            <a:ext cx="4002850" cy="350876"/>
          </a:xfrm>
          <a:prstGeom prst="rect">
            <a:avLst/>
          </a:prstGeom>
          <a:noFill/>
          <a:ln>
            <a:noFill/>
          </a:ln>
        </p:spPr>
        <p:txBody>
          <a:bodyPr spcFirstLastPara="1" wrap="square" lIns="90075" tIns="45025" rIns="90075" bIns="4502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p1:notes"/>
          <p:cNvSpPr>
            <a:spLocks noGrp="1" noRot="1" noChangeAspect="1"/>
          </p:cNvSpPr>
          <p:nvPr>
            <p:ph type="sldImg" idx="2"/>
          </p:nvPr>
        </p:nvSpPr>
        <p:spPr>
          <a:xfrm>
            <a:off x="2516188"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 name="Google Shape;79;p1:notes"/>
          <p:cNvSpPr txBox="1">
            <a:spLocks noGrp="1"/>
          </p:cNvSpPr>
          <p:nvPr>
            <p:ph type="body" idx="1"/>
          </p:nvPr>
        </p:nvSpPr>
        <p:spPr>
          <a:xfrm>
            <a:off x="922783" y="3373622"/>
            <a:ext cx="7390512" cy="2760775"/>
          </a:xfrm>
          <a:prstGeom prst="rect">
            <a:avLst/>
          </a:prstGeom>
          <a:noFill/>
          <a:ln>
            <a:noFill/>
          </a:ln>
        </p:spPr>
        <p:txBody>
          <a:bodyPr spcFirstLastPara="1" wrap="square" lIns="90075" tIns="45025" rIns="90075" bIns="45025" anchor="t" anchorCtr="0">
            <a:noAutofit/>
          </a:bodyPr>
          <a:lstStyle/>
          <a:p>
            <a:pPr marL="0" lvl="0" indent="0" algn="l" rtl="0">
              <a:lnSpc>
                <a:spcPct val="100000"/>
              </a:lnSpc>
              <a:spcBef>
                <a:spcPts val="0"/>
              </a:spcBef>
              <a:spcAft>
                <a:spcPts val="0"/>
              </a:spcAft>
              <a:buSzPts val="1400"/>
              <a:buNone/>
            </a:pPr>
            <a:endParaRPr/>
          </a:p>
        </p:txBody>
      </p:sp>
      <p:sp>
        <p:nvSpPr>
          <p:cNvPr id="80" name="Google Shape;80;p1:notes"/>
          <p:cNvSpPr txBox="1">
            <a:spLocks noGrp="1"/>
          </p:cNvSpPr>
          <p:nvPr>
            <p:ph type="sldNum" idx="12"/>
          </p:nvPr>
        </p:nvSpPr>
        <p:spPr>
          <a:xfrm>
            <a:off x="5231163" y="6659524"/>
            <a:ext cx="4002850" cy="350876"/>
          </a:xfrm>
          <a:prstGeom prst="rect">
            <a:avLst/>
          </a:prstGeom>
          <a:noFill/>
          <a:ln>
            <a:noFill/>
          </a:ln>
        </p:spPr>
        <p:txBody>
          <a:bodyPr spcFirstLastPara="1" wrap="square" lIns="90075" tIns="45025" rIns="90075" bIns="45025"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124f51858b2_0_5:notes"/>
          <p:cNvSpPr txBox="1">
            <a:spLocks noGrp="1"/>
          </p:cNvSpPr>
          <p:nvPr>
            <p:ph type="body" idx="1"/>
          </p:nvPr>
        </p:nvSpPr>
        <p:spPr>
          <a:xfrm>
            <a:off x="923607" y="3329940"/>
            <a:ext cx="7389000" cy="3154800"/>
          </a:xfrm>
          <a:prstGeom prst="rect">
            <a:avLst/>
          </a:prstGeom>
        </p:spPr>
        <p:txBody>
          <a:bodyPr spcFirstLastPara="1" wrap="square" lIns="90075" tIns="45025" rIns="90075" bIns="45025" anchor="t" anchorCtr="0">
            <a:noAutofit/>
          </a:bodyPr>
          <a:lstStyle/>
          <a:p>
            <a:pPr marL="0" lvl="0" indent="0" algn="l" rtl="0">
              <a:spcBef>
                <a:spcPts val="0"/>
              </a:spcBef>
              <a:spcAft>
                <a:spcPts val="0"/>
              </a:spcAft>
              <a:buNone/>
            </a:pPr>
            <a:endParaRPr/>
          </a:p>
        </p:txBody>
      </p:sp>
      <p:sp>
        <p:nvSpPr>
          <p:cNvPr id="92" name="Google Shape;92;g124f51858b2_0_5:notes"/>
          <p:cNvSpPr>
            <a:spLocks noGrp="1" noRot="1" noChangeAspect="1"/>
          </p:cNvSpPr>
          <p:nvPr>
            <p:ph type="sldImg" idx="2"/>
          </p:nvPr>
        </p:nvSpPr>
        <p:spPr>
          <a:xfrm>
            <a:off x="2281238" y="525463"/>
            <a:ext cx="4675187"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69873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124f51858b2_0_5:notes"/>
          <p:cNvSpPr txBox="1">
            <a:spLocks noGrp="1"/>
          </p:cNvSpPr>
          <p:nvPr>
            <p:ph type="body" idx="1"/>
          </p:nvPr>
        </p:nvSpPr>
        <p:spPr>
          <a:xfrm>
            <a:off x="923607" y="3329940"/>
            <a:ext cx="7389000" cy="3154800"/>
          </a:xfrm>
          <a:prstGeom prst="rect">
            <a:avLst/>
          </a:prstGeom>
        </p:spPr>
        <p:txBody>
          <a:bodyPr spcFirstLastPara="1" wrap="square" lIns="90075" tIns="45025" rIns="90075" bIns="45025" anchor="t" anchorCtr="0">
            <a:noAutofit/>
          </a:bodyPr>
          <a:lstStyle/>
          <a:p>
            <a:pPr marL="0" lvl="0" indent="0" algn="l" rtl="0">
              <a:spcBef>
                <a:spcPts val="0"/>
              </a:spcBef>
              <a:spcAft>
                <a:spcPts val="0"/>
              </a:spcAft>
              <a:buNone/>
            </a:pPr>
            <a:endParaRPr/>
          </a:p>
        </p:txBody>
      </p:sp>
      <p:sp>
        <p:nvSpPr>
          <p:cNvPr id="92" name="Google Shape;92;g124f51858b2_0_5:notes"/>
          <p:cNvSpPr>
            <a:spLocks noGrp="1" noRot="1" noChangeAspect="1"/>
          </p:cNvSpPr>
          <p:nvPr>
            <p:ph type="sldImg" idx="2"/>
          </p:nvPr>
        </p:nvSpPr>
        <p:spPr>
          <a:xfrm>
            <a:off x="2281238" y="525463"/>
            <a:ext cx="4675187"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367797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124f51858b2_0_5:notes"/>
          <p:cNvSpPr txBox="1">
            <a:spLocks noGrp="1"/>
          </p:cNvSpPr>
          <p:nvPr>
            <p:ph type="body" idx="1"/>
          </p:nvPr>
        </p:nvSpPr>
        <p:spPr>
          <a:xfrm>
            <a:off x="923607" y="3329940"/>
            <a:ext cx="7389000" cy="3154800"/>
          </a:xfrm>
          <a:prstGeom prst="rect">
            <a:avLst/>
          </a:prstGeom>
        </p:spPr>
        <p:txBody>
          <a:bodyPr spcFirstLastPara="1" wrap="square" lIns="90075" tIns="45025" rIns="90075" bIns="45025" anchor="t" anchorCtr="0">
            <a:noAutofit/>
          </a:bodyPr>
          <a:lstStyle/>
          <a:p>
            <a:pPr marL="0" lvl="0" indent="0" algn="l" rtl="0">
              <a:spcBef>
                <a:spcPts val="0"/>
              </a:spcBef>
              <a:spcAft>
                <a:spcPts val="0"/>
              </a:spcAft>
              <a:buNone/>
            </a:pPr>
            <a:endParaRPr/>
          </a:p>
        </p:txBody>
      </p:sp>
      <p:sp>
        <p:nvSpPr>
          <p:cNvPr id="92" name="Google Shape;92;g124f51858b2_0_5:notes"/>
          <p:cNvSpPr>
            <a:spLocks noGrp="1" noRot="1" noChangeAspect="1"/>
          </p:cNvSpPr>
          <p:nvPr>
            <p:ph type="sldImg" idx="2"/>
          </p:nvPr>
        </p:nvSpPr>
        <p:spPr>
          <a:xfrm>
            <a:off x="2281238" y="525463"/>
            <a:ext cx="4675187"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583952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124f51858b2_0_10:notes"/>
          <p:cNvSpPr txBox="1">
            <a:spLocks noGrp="1"/>
          </p:cNvSpPr>
          <p:nvPr>
            <p:ph type="body" idx="1"/>
          </p:nvPr>
        </p:nvSpPr>
        <p:spPr>
          <a:xfrm>
            <a:off x="923607" y="3329940"/>
            <a:ext cx="7389000" cy="3154800"/>
          </a:xfrm>
          <a:prstGeom prst="rect">
            <a:avLst/>
          </a:prstGeom>
        </p:spPr>
        <p:txBody>
          <a:bodyPr spcFirstLastPara="1" wrap="square" lIns="90075" tIns="45025" rIns="90075" bIns="45025" anchor="t" anchorCtr="0">
            <a:noAutofit/>
          </a:bodyPr>
          <a:lstStyle/>
          <a:p>
            <a:pPr marL="0" lvl="0" indent="0" algn="l" rtl="0">
              <a:spcBef>
                <a:spcPts val="0"/>
              </a:spcBef>
              <a:spcAft>
                <a:spcPts val="0"/>
              </a:spcAft>
              <a:buNone/>
            </a:pPr>
            <a:endParaRPr/>
          </a:p>
        </p:txBody>
      </p:sp>
      <p:sp>
        <p:nvSpPr>
          <p:cNvPr id="98" name="Google Shape;98;g124f51858b2_0_10:notes"/>
          <p:cNvSpPr>
            <a:spLocks noGrp="1" noRot="1" noChangeAspect="1"/>
          </p:cNvSpPr>
          <p:nvPr>
            <p:ph type="sldImg" idx="2"/>
          </p:nvPr>
        </p:nvSpPr>
        <p:spPr>
          <a:xfrm>
            <a:off x="2281238" y="525463"/>
            <a:ext cx="4675187"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124f51858b2_0_10:notes"/>
          <p:cNvSpPr txBox="1">
            <a:spLocks noGrp="1"/>
          </p:cNvSpPr>
          <p:nvPr>
            <p:ph type="body" idx="1"/>
          </p:nvPr>
        </p:nvSpPr>
        <p:spPr>
          <a:xfrm>
            <a:off x="923607" y="3329940"/>
            <a:ext cx="7389000" cy="3154800"/>
          </a:xfrm>
          <a:prstGeom prst="rect">
            <a:avLst/>
          </a:prstGeom>
        </p:spPr>
        <p:txBody>
          <a:bodyPr spcFirstLastPara="1" wrap="square" lIns="90075" tIns="45025" rIns="90075" bIns="45025" anchor="t" anchorCtr="0">
            <a:noAutofit/>
          </a:bodyPr>
          <a:lstStyle/>
          <a:p>
            <a:pPr marL="0" lvl="0" indent="0" algn="l" rtl="0">
              <a:spcBef>
                <a:spcPts val="0"/>
              </a:spcBef>
              <a:spcAft>
                <a:spcPts val="0"/>
              </a:spcAft>
              <a:buNone/>
            </a:pPr>
            <a:endParaRPr/>
          </a:p>
        </p:txBody>
      </p:sp>
      <p:sp>
        <p:nvSpPr>
          <p:cNvPr id="98" name="Google Shape;98;g124f51858b2_0_10:notes"/>
          <p:cNvSpPr>
            <a:spLocks noGrp="1" noRot="1" noChangeAspect="1"/>
          </p:cNvSpPr>
          <p:nvPr>
            <p:ph type="sldImg" idx="2"/>
          </p:nvPr>
        </p:nvSpPr>
        <p:spPr>
          <a:xfrm>
            <a:off x="2281238" y="525463"/>
            <a:ext cx="4675187"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189150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124f51858b2_0_10:notes"/>
          <p:cNvSpPr txBox="1">
            <a:spLocks noGrp="1"/>
          </p:cNvSpPr>
          <p:nvPr>
            <p:ph type="body" idx="1"/>
          </p:nvPr>
        </p:nvSpPr>
        <p:spPr>
          <a:xfrm>
            <a:off x="923607" y="3329940"/>
            <a:ext cx="7389000" cy="3154800"/>
          </a:xfrm>
          <a:prstGeom prst="rect">
            <a:avLst/>
          </a:prstGeom>
        </p:spPr>
        <p:txBody>
          <a:bodyPr spcFirstLastPara="1" wrap="square" lIns="90075" tIns="45025" rIns="90075" bIns="45025" anchor="t" anchorCtr="0">
            <a:noAutofit/>
          </a:bodyPr>
          <a:lstStyle/>
          <a:p>
            <a:pPr marL="0" lvl="0" indent="0" algn="l" rtl="0">
              <a:spcBef>
                <a:spcPts val="0"/>
              </a:spcBef>
              <a:spcAft>
                <a:spcPts val="0"/>
              </a:spcAft>
              <a:buNone/>
            </a:pPr>
            <a:endParaRPr/>
          </a:p>
        </p:txBody>
      </p:sp>
      <p:sp>
        <p:nvSpPr>
          <p:cNvPr id="98" name="Google Shape;98;g124f51858b2_0_10:notes"/>
          <p:cNvSpPr>
            <a:spLocks noGrp="1" noRot="1" noChangeAspect="1"/>
          </p:cNvSpPr>
          <p:nvPr>
            <p:ph type="sldImg" idx="2"/>
          </p:nvPr>
        </p:nvSpPr>
        <p:spPr>
          <a:xfrm>
            <a:off x="2281238" y="525463"/>
            <a:ext cx="4675187"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688994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124f51858b2_0_10:notes"/>
          <p:cNvSpPr txBox="1">
            <a:spLocks noGrp="1"/>
          </p:cNvSpPr>
          <p:nvPr>
            <p:ph type="body" idx="1"/>
          </p:nvPr>
        </p:nvSpPr>
        <p:spPr>
          <a:xfrm>
            <a:off x="923607" y="3329940"/>
            <a:ext cx="7389000" cy="3154800"/>
          </a:xfrm>
          <a:prstGeom prst="rect">
            <a:avLst/>
          </a:prstGeom>
        </p:spPr>
        <p:txBody>
          <a:bodyPr spcFirstLastPara="1" wrap="square" lIns="90075" tIns="45025" rIns="90075" bIns="45025" anchor="t" anchorCtr="0">
            <a:noAutofit/>
          </a:bodyPr>
          <a:lstStyle/>
          <a:p>
            <a:pPr marL="0" lvl="0" indent="0" algn="l" rtl="0">
              <a:spcBef>
                <a:spcPts val="0"/>
              </a:spcBef>
              <a:spcAft>
                <a:spcPts val="0"/>
              </a:spcAft>
              <a:buNone/>
            </a:pPr>
            <a:endParaRPr/>
          </a:p>
        </p:txBody>
      </p:sp>
      <p:sp>
        <p:nvSpPr>
          <p:cNvPr id="98" name="Google Shape;98;g124f51858b2_0_10:notes"/>
          <p:cNvSpPr>
            <a:spLocks noGrp="1" noRot="1" noChangeAspect="1"/>
          </p:cNvSpPr>
          <p:nvPr>
            <p:ph type="sldImg" idx="2"/>
          </p:nvPr>
        </p:nvSpPr>
        <p:spPr>
          <a:xfrm>
            <a:off x="2281238" y="525463"/>
            <a:ext cx="4675187"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633416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124f51858b2_0_10:notes"/>
          <p:cNvSpPr txBox="1">
            <a:spLocks noGrp="1"/>
          </p:cNvSpPr>
          <p:nvPr>
            <p:ph type="body" idx="1"/>
          </p:nvPr>
        </p:nvSpPr>
        <p:spPr>
          <a:xfrm>
            <a:off x="923607" y="3329940"/>
            <a:ext cx="7389000" cy="3154800"/>
          </a:xfrm>
          <a:prstGeom prst="rect">
            <a:avLst/>
          </a:prstGeom>
        </p:spPr>
        <p:txBody>
          <a:bodyPr spcFirstLastPara="1" wrap="square" lIns="90075" tIns="45025" rIns="90075" bIns="45025" anchor="t" anchorCtr="0">
            <a:noAutofit/>
          </a:bodyPr>
          <a:lstStyle/>
          <a:p>
            <a:pPr marL="0" lvl="0" indent="0" algn="l" rtl="0">
              <a:spcBef>
                <a:spcPts val="0"/>
              </a:spcBef>
              <a:spcAft>
                <a:spcPts val="0"/>
              </a:spcAft>
              <a:buNone/>
            </a:pPr>
            <a:endParaRPr/>
          </a:p>
        </p:txBody>
      </p:sp>
      <p:sp>
        <p:nvSpPr>
          <p:cNvPr id="98" name="Google Shape;98;g124f51858b2_0_10:notes"/>
          <p:cNvSpPr>
            <a:spLocks noGrp="1" noRot="1" noChangeAspect="1"/>
          </p:cNvSpPr>
          <p:nvPr>
            <p:ph type="sldImg" idx="2"/>
          </p:nvPr>
        </p:nvSpPr>
        <p:spPr>
          <a:xfrm>
            <a:off x="2281238" y="525463"/>
            <a:ext cx="4675187"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618748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124f51858b2_0_10:notes"/>
          <p:cNvSpPr txBox="1">
            <a:spLocks noGrp="1"/>
          </p:cNvSpPr>
          <p:nvPr>
            <p:ph type="body" idx="1"/>
          </p:nvPr>
        </p:nvSpPr>
        <p:spPr>
          <a:xfrm>
            <a:off x="923607" y="3329940"/>
            <a:ext cx="7389000" cy="3154800"/>
          </a:xfrm>
          <a:prstGeom prst="rect">
            <a:avLst/>
          </a:prstGeom>
        </p:spPr>
        <p:txBody>
          <a:bodyPr spcFirstLastPara="1" wrap="square" lIns="90075" tIns="45025" rIns="90075" bIns="45025" anchor="t" anchorCtr="0">
            <a:noAutofit/>
          </a:bodyPr>
          <a:lstStyle/>
          <a:p>
            <a:pPr marL="0" lvl="0" indent="0" algn="l" rtl="0">
              <a:spcBef>
                <a:spcPts val="0"/>
              </a:spcBef>
              <a:spcAft>
                <a:spcPts val="0"/>
              </a:spcAft>
              <a:buNone/>
            </a:pPr>
            <a:endParaRPr/>
          </a:p>
        </p:txBody>
      </p:sp>
      <p:sp>
        <p:nvSpPr>
          <p:cNvPr id="98" name="Google Shape;98;g124f51858b2_0_10:notes"/>
          <p:cNvSpPr>
            <a:spLocks noGrp="1" noRot="1" noChangeAspect="1"/>
          </p:cNvSpPr>
          <p:nvPr>
            <p:ph type="sldImg" idx="2"/>
          </p:nvPr>
        </p:nvSpPr>
        <p:spPr>
          <a:xfrm>
            <a:off x="2281238" y="525463"/>
            <a:ext cx="4675187"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658891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124f51858b2_0_10:notes"/>
          <p:cNvSpPr txBox="1">
            <a:spLocks noGrp="1"/>
          </p:cNvSpPr>
          <p:nvPr>
            <p:ph type="body" idx="1"/>
          </p:nvPr>
        </p:nvSpPr>
        <p:spPr>
          <a:xfrm>
            <a:off x="923607" y="3329940"/>
            <a:ext cx="7389000" cy="3154800"/>
          </a:xfrm>
          <a:prstGeom prst="rect">
            <a:avLst/>
          </a:prstGeom>
        </p:spPr>
        <p:txBody>
          <a:bodyPr spcFirstLastPara="1" wrap="square" lIns="90075" tIns="45025" rIns="90075" bIns="45025" anchor="t" anchorCtr="0">
            <a:noAutofit/>
          </a:bodyPr>
          <a:lstStyle/>
          <a:p>
            <a:pPr marL="0" lvl="0" indent="0" algn="l" rtl="0">
              <a:spcBef>
                <a:spcPts val="0"/>
              </a:spcBef>
              <a:spcAft>
                <a:spcPts val="0"/>
              </a:spcAft>
              <a:buNone/>
            </a:pPr>
            <a:endParaRPr/>
          </a:p>
        </p:txBody>
      </p:sp>
      <p:sp>
        <p:nvSpPr>
          <p:cNvPr id="98" name="Google Shape;98;g124f51858b2_0_10:notes"/>
          <p:cNvSpPr>
            <a:spLocks noGrp="1" noRot="1" noChangeAspect="1"/>
          </p:cNvSpPr>
          <p:nvPr>
            <p:ph type="sldImg" idx="2"/>
          </p:nvPr>
        </p:nvSpPr>
        <p:spPr>
          <a:xfrm>
            <a:off x="2281238" y="525463"/>
            <a:ext cx="4675187"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096867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124f51858b2_0_10:notes"/>
          <p:cNvSpPr txBox="1">
            <a:spLocks noGrp="1"/>
          </p:cNvSpPr>
          <p:nvPr>
            <p:ph type="body" idx="1"/>
          </p:nvPr>
        </p:nvSpPr>
        <p:spPr>
          <a:xfrm>
            <a:off x="923607" y="3329940"/>
            <a:ext cx="7389000" cy="3154800"/>
          </a:xfrm>
          <a:prstGeom prst="rect">
            <a:avLst/>
          </a:prstGeom>
        </p:spPr>
        <p:txBody>
          <a:bodyPr spcFirstLastPara="1" wrap="square" lIns="90075" tIns="45025" rIns="90075" bIns="45025" anchor="t" anchorCtr="0">
            <a:noAutofit/>
          </a:bodyPr>
          <a:lstStyle/>
          <a:p>
            <a:pPr marL="0" lvl="0" indent="0" algn="l" rtl="0">
              <a:spcBef>
                <a:spcPts val="0"/>
              </a:spcBef>
              <a:spcAft>
                <a:spcPts val="0"/>
              </a:spcAft>
              <a:buNone/>
            </a:pPr>
            <a:endParaRPr/>
          </a:p>
        </p:txBody>
      </p:sp>
      <p:sp>
        <p:nvSpPr>
          <p:cNvPr id="98" name="Google Shape;98;g124f51858b2_0_10:notes"/>
          <p:cNvSpPr>
            <a:spLocks noGrp="1" noRot="1" noChangeAspect="1"/>
          </p:cNvSpPr>
          <p:nvPr>
            <p:ph type="sldImg" idx="2"/>
          </p:nvPr>
        </p:nvSpPr>
        <p:spPr>
          <a:xfrm>
            <a:off x="2281238" y="525463"/>
            <a:ext cx="4675187"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117437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124f51858b2_0_10:notes"/>
          <p:cNvSpPr txBox="1">
            <a:spLocks noGrp="1"/>
          </p:cNvSpPr>
          <p:nvPr>
            <p:ph type="body" idx="1"/>
          </p:nvPr>
        </p:nvSpPr>
        <p:spPr>
          <a:xfrm>
            <a:off x="923607" y="3329940"/>
            <a:ext cx="7389000" cy="3154800"/>
          </a:xfrm>
          <a:prstGeom prst="rect">
            <a:avLst/>
          </a:prstGeom>
        </p:spPr>
        <p:txBody>
          <a:bodyPr spcFirstLastPara="1" wrap="square" lIns="90075" tIns="45025" rIns="90075" bIns="45025" anchor="t" anchorCtr="0">
            <a:noAutofit/>
          </a:bodyPr>
          <a:lstStyle/>
          <a:p>
            <a:pPr marL="0" lvl="0" indent="0" algn="l" rtl="0">
              <a:spcBef>
                <a:spcPts val="0"/>
              </a:spcBef>
              <a:spcAft>
                <a:spcPts val="0"/>
              </a:spcAft>
              <a:buNone/>
            </a:pPr>
            <a:endParaRPr/>
          </a:p>
        </p:txBody>
      </p:sp>
      <p:sp>
        <p:nvSpPr>
          <p:cNvPr id="98" name="Google Shape;98;g124f51858b2_0_10:notes"/>
          <p:cNvSpPr>
            <a:spLocks noGrp="1" noRot="1" noChangeAspect="1"/>
          </p:cNvSpPr>
          <p:nvPr>
            <p:ph type="sldImg" idx="2"/>
          </p:nvPr>
        </p:nvSpPr>
        <p:spPr>
          <a:xfrm>
            <a:off x="2281238" y="525463"/>
            <a:ext cx="4675187"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429697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124f51858b2_0_10:notes"/>
          <p:cNvSpPr txBox="1">
            <a:spLocks noGrp="1"/>
          </p:cNvSpPr>
          <p:nvPr>
            <p:ph type="body" idx="1"/>
          </p:nvPr>
        </p:nvSpPr>
        <p:spPr>
          <a:xfrm>
            <a:off x="923607" y="3329940"/>
            <a:ext cx="7389000" cy="3154800"/>
          </a:xfrm>
          <a:prstGeom prst="rect">
            <a:avLst/>
          </a:prstGeom>
        </p:spPr>
        <p:txBody>
          <a:bodyPr spcFirstLastPara="1" wrap="square" lIns="90075" tIns="45025" rIns="90075" bIns="45025" anchor="t" anchorCtr="0">
            <a:noAutofit/>
          </a:bodyPr>
          <a:lstStyle/>
          <a:p>
            <a:pPr marL="0" lvl="0" indent="0" algn="l" rtl="0">
              <a:spcBef>
                <a:spcPts val="0"/>
              </a:spcBef>
              <a:spcAft>
                <a:spcPts val="0"/>
              </a:spcAft>
              <a:buNone/>
            </a:pPr>
            <a:endParaRPr/>
          </a:p>
        </p:txBody>
      </p:sp>
      <p:sp>
        <p:nvSpPr>
          <p:cNvPr id="98" name="Google Shape;98;g124f51858b2_0_10:notes"/>
          <p:cNvSpPr>
            <a:spLocks noGrp="1" noRot="1" noChangeAspect="1"/>
          </p:cNvSpPr>
          <p:nvPr>
            <p:ph type="sldImg" idx="2"/>
          </p:nvPr>
        </p:nvSpPr>
        <p:spPr>
          <a:xfrm>
            <a:off x="2281238" y="525463"/>
            <a:ext cx="4675187"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88941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2F7182B4-5F32-CBF4-AE8E-1AED3D157881}"/>
            </a:ext>
          </a:extLst>
        </p:cNvPr>
        <p:cNvGrpSpPr/>
        <p:nvPr/>
      </p:nvGrpSpPr>
      <p:grpSpPr>
        <a:xfrm>
          <a:off x="0" y="0"/>
          <a:ext cx="0" cy="0"/>
          <a:chOff x="0" y="0"/>
          <a:chExt cx="0" cy="0"/>
        </a:xfrm>
      </p:grpSpPr>
      <p:sp>
        <p:nvSpPr>
          <p:cNvPr id="97" name="Google Shape;97;g124f51858b2_0_10:notes">
            <a:extLst>
              <a:ext uri="{FF2B5EF4-FFF2-40B4-BE49-F238E27FC236}">
                <a16:creationId xmlns:a16="http://schemas.microsoft.com/office/drawing/2014/main" id="{0BBF524C-4AEE-2EB5-E5C2-E1D30FDD6D69}"/>
              </a:ext>
            </a:extLst>
          </p:cNvPr>
          <p:cNvSpPr txBox="1">
            <a:spLocks noGrp="1"/>
          </p:cNvSpPr>
          <p:nvPr>
            <p:ph type="body" idx="1"/>
          </p:nvPr>
        </p:nvSpPr>
        <p:spPr>
          <a:xfrm>
            <a:off x="923607" y="3329940"/>
            <a:ext cx="7389000" cy="3154800"/>
          </a:xfrm>
          <a:prstGeom prst="rect">
            <a:avLst/>
          </a:prstGeom>
        </p:spPr>
        <p:txBody>
          <a:bodyPr spcFirstLastPara="1" wrap="square" lIns="90075" tIns="45025" rIns="90075" bIns="45025" anchor="t" anchorCtr="0">
            <a:noAutofit/>
          </a:bodyPr>
          <a:lstStyle/>
          <a:p>
            <a:pPr marL="0" lvl="0" indent="0" algn="l" rtl="0">
              <a:spcBef>
                <a:spcPts val="0"/>
              </a:spcBef>
              <a:spcAft>
                <a:spcPts val="0"/>
              </a:spcAft>
              <a:buNone/>
            </a:pPr>
            <a:endParaRPr/>
          </a:p>
        </p:txBody>
      </p:sp>
      <p:sp>
        <p:nvSpPr>
          <p:cNvPr id="98" name="Google Shape;98;g124f51858b2_0_10:notes">
            <a:extLst>
              <a:ext uri="{FF2B5EF4-FFF2-40B4-BE49-F238E27FC236}">
                <a16:creationId xmlns:a16="http://schemas.microsoft.com/office/drawing/2014/main" id="{9D4C47B1-DC7F-D29F-FE69-6BEA4DD6C666}"/>
              </a:ext>
            </a:extLst>
          </p:cNvPr>
          <p:cNvSpPr>
            <a:spLocks noGrp="1" noRot="1" noChangeAspect="1"/>
          </p:cNvSpPr>
          <p:nvPr>
            <p:ph type="sldImg" idx="2"/>
          </p:nvPr>
        </p:nvSpPr>
        <p:spPr>
          <a:xfrm>
            <a:off x="2281238" y="525463"/>
            <a:ext cx="4675187"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568329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C0EFE137-BE05-E41F-D792-8E4C653C08CE}"/>
            </a:ext>
          </a:extLst>
        </p:cNvPr>
        <p:cNvGrpSpPr/>
        <p:nvPr/>
      </p:nvGrpSpPr>
      <p:grpSpPr>
        <a:xfrm>
          <a:off x="0" y="0"/>
          <a:ext cx="0" cy="0"/>
          <a:chOff x="0" y="0"/>
          <a:chExt cx="0" cy="0"/>
        </a:xfrm>
      </p:grpSpPr>
      <p:sp>
        <p:nvSpPr>
          <p:cNvPr id="97" name="Google Shape;97;g124f51858b2_0_10:notes">
            <a:extLst>
              <a:ext uri="{FF2B5EF4-FFF2-40B4-BE49-F238E27FC236}">
                <a16:creationId xmlns:a16="http://schemas.microsoft.com/office/drawing/2014/main" id="{49DF9A5A-46E1-464E-D08B-10D16A3F92A6}"/>
              </a:ext>
            </a:extLst>
          </p:cNvPr>
          <p:cNvSpPr txBox="1">
            <a:spLocks noGrp="1"/>
          </p:cNvSpPr>
          <p:nvPr>
            <p:ph type="body" idx="1"/>
          </p:nvPr>
        </p:nvSpPr>
        <p:spPr>
          <a:xfrm>
            <a:off x="923607" y="3329940"/>
            <a:ext cx="7389000" cy="3154800"/>
          </a:xfrm>
          <a:prstGeom prst="rect">
            <a:avLst/>
          </a:prstGeom>
        </p:spPr>
        <p:txBody>
          <a:bodyPr spcFirstLastPara="1" wrap="square" lIns="90075" tIns="45025" rIns="90075" bIns="45025" anchor="t" anchorCtr="0">
            <a:noAutofit/>
          </a:bodyPr>
          <a:lstStyle/>
          <a:p>
            <a:pPr marL="0" lvl="0" indent="0" algn="l" rtl="0">
              <a:spcBef>
                <a:spcPts val="0"/>
              </a:spcBef>
              <a:spcAft>
                <a:spcPts val="0"/>
              </a:spcAft>
              <a:buNone/>
            </a:pPr>
            <a:endParaRPr/>
          </a:p>
        </p:txBody>
      </p:sp>
      <p:sp>
        <p:nvSpPr>
          <p:cNvPr id="98" name="Google Shape;98;g124f51858b2_0_10:notes">
            <a:extLst>
              <a:ext uri="{FF2B5EF4-FFF2-40B4-BE49-F238E27FC236}">
                <a16:creationId xmlns:a16="http://schemas.microsoft.com/office/drawing/2014/main" id="{29DBF208-BFC3-5A39-E252-D74926052627}"/>
              </a:ext>
            </a:extLst>
          </p:cNvPr>
          <p:cNvSpPr>
            <a:spLocks noGrp="1" noRot="1" noChangeAspect="1"/>
          </p:cNvSpPr>
          <p:nvPr>
            <p:ph type="sldImg" idx="2"/>
          </p:nvPr>
        </p:nvSpPr>
        <p:spPr>
          <a:xfrm>
            <a:off x="2281238" y="525463"/>
            <a:ext cx="4675187"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9511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124f51858b2_0_10:notes"/>
          <p:cNvSpPr txBox="1">
            <a:spLocks noGrp="1"/>
          </p:cNvSpPr>
          <p:nvPr>
            <p:ph type="body" idx="1"/>
          </p:nvPr>
        </p:nvSpPr>
        <p:spPr>
          <a:xfrm>
            <a:off x="923607" y="3329940"/>
            <a:ext cx="7389000" cy="3154800"/>
          </a:xfrm>
          <a:prstGeom prst="rect">
            <a:avLst/>
          </a:prstGeom>
        </p:spPr>
        <p:txBody>
          <a:bodyPr spcFirstLastPara="1" wrap="square" lIns="90075" tIns="45025" rIns="90075" bIns="45025" anchor="t" anchorCtr="0">
            <a:noAutofit/>
          </a:bodyPr>
          <a:lstStyle/>
          <a:p>
            <a:pPr marL="0" lvl="0" indent="0" algn="l" rtl="0">
              <a:spcBef>
                <a:spcPts val="0"/>
              </a:spcBef>
              <a:spcAft>
                <a:spcPts val="0"/>
              </a:spcAft>
              <a:buNone/>
            </a:pPr>
            <a:endParaRPr/>
          </a:p>
        </p:txBody>
      </p:sp>
      <p:sp>
        <p:nvSpPr>
          <p:cNvPr id="98" name="Google Shape;98;g124f51858b2_0_10:notes"/>
          <p:cNvSpPr>
            <a:spLocks noGrp="1" noRot="1" noChangeAspect="1"/>
          </p:cNvSpPr>
          <p:nvPr>
            <p:ph type="sldImg" idx="2"/>
          </p:nvPr>
        </p:nvSpPr>
        <p:spPr>
          <a:xfrm>
            <a:off x="2281238" y="525463"/>
            <a:ext cx="4675187"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212955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27F59C87-2FA1-27BB-3BB8-357C6182020A}"/>
            </a:ext>
          </a:extLst>
        </p:cNvPr>
        <p:cNvGrpSpPr/>
        <p:nvPr/>
      </p:nvGrpSpPr>
      <p:grpSpPr>
        <a:xfrm>
          <a:off x="0" y="0"/>
          <a:ext cx="0" cy="0"/>
          <a:chOff x="0" y="0"/>
          <a:chExt cx="0" cy="0"/>
        </a:xfrm>
      </p:grpSpPr>
      <p:sp>
        <p:nvSpPr>
          <p:cNvPr id="97" name="Google Shape;97;g124f51858b2_0_10:notes">
            <a:extLst>
              <a:ext uri="{FF2B5EF4-FFF2-40B4-BE49-F238E27FC236}">
                <a16:creationId xmlns:a16="http://schemas.microsoft.com/office/drawing/2014/main" id="{23315D90-F4AE-1F64-3CED-FC1441557009}"/>
              </a:ext>
            </a:extLst>
          </p:cNvPr>
          <p:cNvSpPr txBox="1">
            <a:spLocks noGrp="1"/>
          </p:cNvSpPr>
          <p:nvPr>
            <p:ph type="body" idx="1"/>
          </p:nvPr>
        </p:nvSpPr>
        <p:spPr>
          <a:xfrm>
            <a:off x="923607" y="3329940"/>
            <a:ext cx="7389000" cy="3154800"/>
          </a:xfrm>
          <a:prstGeom prst="rect">
            <a:avLst/>
          </a:prstGeom>
        </p:spPr>
        <p:txBody>
          <a:bodyPr spcFirstLastPara="1" wrap="square" lIns="90075" tIns="45025" rIns="90075" bIns="45025" anchor="t" anchorCtr="0">
            <a:noAutofit/>
          </a:bodyPr>
          <a:lstStyle/>
          <a:p>
            <a:pPr marL="0" lvl="0" indent="0" algn="l" rtl="0">
              <a:spcBef>
                <a:spcPts val="0"/>
              </a:spcBef>
              <a:spcAft>
                <a:spcPts val="0"/>
              </a:spcAft>
              <a:buNone/>
            </a:pPr>
            <a:endParaRPr/>
          </a:p>
        </p:txBody>
      </p:sp>
      <p:sp>
        <p:nvSpPr>
          <p:cNvPr id="98" name="Google Shape;98;g124f51858b2_0_10:notes">
            <a:extLst>
              <a:ext uri="{FF2B5EF4-FFF2-40B4-BE49-F238E27FC236}">
                <a16:creationId xmlns:a16="http://schemas.microsoft.com/office/drawing/2014/main" id="{2C001C2D-844C-AA63-1D7F-A54AA8EAF0BE}"/>
              </a:ext>
            </a:extLst>
          </p:cNvPr>
          <p:cNvSpPr>
            <a:spLocks noGrp="1" noRot="1" noChangeAspect="1"/>
          </p:cNvSpPr>
          <p:nvPr>
            <p:ph type="sldImg" idx="2"/>
          </p:nvPr>
        </p:nvSpPr>
        <p:spPr>
          <a:xfrm>
            <a:off x="2281238" y="525463"/>
            <a:ext cx="4675187"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360931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622D2F35-35F3-3624-C81D-72FBA5E21BB9}"/>
            </a:ext>
          </a:extLst>
        </p:cNvPr>
        <p:cNvGrpSpPr/>
        <p:nvPr/>
      </p:nvGrpSpPr>
      <p:grpSpPr>
        <a:xfrm>
          <a:off x="0" y="0"/>
          <a:ext cx="0" cy="0"/>
          <a:chOff x="0" y="0"/>
          <a:chExt cx="0" cy="0"/>
        </a:xfrm>
      </p:grpSpPr>
      <p:sp>
        <p:nvSpPr>
          <p:cNvPr id="97" name="Google Shape;97;g124f51858b2_0_10:notes">
            <a:extLst>
              <a:ext uri="{FF2B5EF4-FFF2-40B4-BE49-F238E27FC236}">
                <a16:creationId xmlns:a16="http://schemas.microsoft.com/office/drawing/2014/main" id="{9BB1ADB5-C15C-DA50-B00E-ABF40ECB4AB7}"/>
              </a:ext>
            </a:extLst>
          </p:cNvPr>
          <p:cNvSpPr txBox="1">
            <a:spLocks noGrp="1"/>
          </p:cNvSpPr>
          <p:nvPr>
            <p:ph type="body" idx="1"/>
          </p:nvPr>
        </p:nvSpPr>
        <p:spPr>
          <a:xfrm>
            <a:off x="923607" y="3329940"/>
            <a:ext cx="7389000" cy="3154800"/>
          </a:xfrm>
          <a:prstGeom prst="rect">
            <a:avLst/>
          </a:prstGeom>
        </p:spPr>
        <p:txBody>
          <a:bodyPr spcFirstLastPara="1" wrap="square" lIns="90075" tIns="45025" rIns="90075" bIns="45025" anchor="t" anchorCtr="0">
            <a:noAutofit/>
          </a:bodyPr>
          <a:lstStyle/>
          <a:p>
            <a:pPr marL="0" lvl="0" indent="0" algn="l" rtl="0">
              <a:spcBef>
                <a:spcPts val="0"/>
              </a:spcBef>
              <a:spcAft>
                <a:spcPts val="0"/>
              </a:spcAft>
              <a:buNone/>
            </a:pPr>
            <a:endParaRPr/>
          </a:p>
        </p:txBody>
      </p:sp>
      <p:sp>
        <p:nvSpPr>
          <p:cNvPr id="98" name="Google Shape;98;g124f51858b2_0_10:notes">
            <a:extLst>
              <a:ext uri="{FF2B5EF4-FFF2-40B4-BE49-F238E27FC236}">
                <a16:creationId xmlns:a16="http://schemas.microsoft.com/office/drawing/2014/main" id="{CE040A8B-CE45-DFE9-8EC7-1651C6DDEC3B}"/>
              </a:ext>
            </a:extLst>
          </p:cNvPr>
          <p:cNvSpPr>
            <a:spLocks noGrp="1" noRot="1" noChangeAspect="1"/>
          </p:cNvSpPr>
          <p:nvPr>
            <p:ph type="sldImg" idx="2"/>
          </p:nvPr>
        </p:nvSpPr>
        <p:spPr>
          <a:xfrm>
            <a:off x="2281238" y="525463"/>
            <a:ext cx="4675187"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584882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124f51858b2_0_10:notes"/>
          <p:cNvSpPr txBox="1">
            <a:spLocks noGrp="1"/>
          </p:cNvSpPr>
          <p:nvPr>
            <p:ph type="body" idx="1"/>
          </p:nvPr>
        </p:nvSpPr>
        <p:spPr>
          <a:xfrm>
            <a:off x="923607" y="3329940"/>
            <a:ext cx="7389000" cy="3154800"/>
          </a:xfrm>
          <a:prstGeom prst="rect">
            <a:avLst/>
          </a:prstGeom>
        </p:spPr>
        <p:txBody>
          <a:bodyPr spcFirstLastPara="1" wrap="square" lIns="90075" tIns="45025" rIns="90075" bIns="45025" anchor="t" anchorCtr="0">
            <a:noAutofit/>
          </a:bodyPr>
          <a:lstStyle/>
          <a:p>
            <a:pPr marL="0" lvl="0" indent="0" algn="l" rtl="0">
              <a:spcBef>
                <a:spcPts val="0"/>
              </a:spcBef>
              <a:spcAft>
                <a:spcPts val="0"/>
              </a:spcAft>
              <a:buNone/>
            </a:pPr>
            <a:endParaRPr/>
          </a:p>
        </p:txBody>
      </p:sp>
      <p:sp>
        <p:nvSpPr>
          <p:cNvPr id="98" name="Google Shape;98;g124f51858b2_0_10:notes"/>
          <p:cNvSpPr>
            <a:spLocks noGrp="1" noRot="1" noChangeAspect="1"/>
          </p:cNvSpPr>
          <p:nvPr>
            <p:ph type="sldImg" idx="2"/>
          </p:nvPr>
        </p:nvSpPr>
        <p:spPr>
          <a:xfrm>
            <a:off x="2281238" y="525463"/>
            <a:ext cx="4675187"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567902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124f51858b2_0_10:notes"/>
          <p:cNvSpPr txBox="1">
            <a:spLocks noGrp="1"/>
          </p:cNvSpPr>
          <p:nvPr>
            <p:ph type="body" idx="1"/>
          </p:nvPr>
        </p:nvSpPr>
        <p:spPr>
          <a:xfrm>
            <a:off x="923607" y="3329940"/>
            <a:ext cx="7389000" cy="3154800"/>
          </a:xfrm>
          <a:prstGeom prst="rect">
            <a:avLst/>
          </a:prstGeom>
        </p:spPr>
        <p:txBody>
          <a:bodyPr spcFirstLastPara="1" wrap="square" lIns="90075" tIns="45025" rIns="90075" bIns="45025" anchor="t" anchorCtr="0">
            <a:noAutofit/>
          </a:bodyPr>
          <a:lstStyle/>
          <a:p>
            <a:pPr marL="0" lvl="0" indent="0" algn="l" rtl="0">
              <a:spcBef>
                <a:spcPts val="0"/>
              </a:spcBef>
              <a:spcAft>
                <a:spcPts val="0"/>
              </a:spcAft>
              <a:buNone/>
            </a:pPr>
            <a:endParaRPr/>
          </a:p>
        </p:txBody>
      </p:sp>
      <p:sp>
        <p:nvSpPr>
          <p:cNvPr id="98" name="Google Shape;98;g124f51858b2_0_10:notes"/>
          <p:cNvSpPr>
            <a:spLocks noGrp="1" noRot="1" noChangeAspect="1"/>
          </p:cNvSpPr>
          <p:nvPr>
            <p:ph type="sldImg" idx="2"/>
          </p:nvPr>
        </p:nvSpPr>
        <p:spPr>
          <a:xfrm>
            <a:off x="2281238" y="525463"/>
            <a:ext cx="4675187"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904347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124f51858b2_0_10:notes"/>
          <p:cNvSpPr txBox="1">
            <a:spLocks noGrp="1"/>
          </p:cNvSpPr>
          <p:nvPr>
            <p:ph type="body" idx="1"/>
          </p:nvPr>
        </p:nvSpPr>
        <p:spPr>
          <a:xfrm>
            <a:off x="923607" y="3329940"/>
            <a:ext cx="7389000" cy="3154800"/>
          </a:xfrm>
          <a:prstGeom prst="rect">
            <a:avLst/>
          </a:prstGeom>
        </p:spPr>
        <p:txBody>
          <a:bodyPr spcFirstLastPara="1" wrap="square" lIns="90075" tIns="45025" rIns="90075" bIns="45025" anchor="t" anchorCtr="0">
            <a:noAutofit/>
          </a:bodyPr>
          <a:lstStyle/>
          <a:p>
            <a:pPr marL="0" lvl="0" indent="0" algn="l" rtl="0">
              <a:spcBef>
                <a:spcPts val="0"/>
              </a:spcBef>
              <a:spcAft>
                <a:spcPts val="0"/>
              </a:spcAft>
              <a:buNone/>
            </a:pPr>
            <a:endParaRPr/>
          </a:p>
        </p:txBody>
      </p:sp>
      <p:sp>
        <p:nvSpPr>
          <p:cNvPr id="98" name="Google Shape;98;g124f51858b2_0_10:notes"/>
          <p:cNvSpPr>
            <a:spLocks noGrp="1" noRot="1" noChangeAspect="1"/>
          </p:cNvSpPr>
          <p:nvPr>
            <p:ph type="sldImg" idx="2"/>
          </p:nvPr>
        </p:nvSpPr>
        <p:spPr>
          <a:xfrm>
            <a:off x="2281238" y="525463"/>
            <a:ext cx="4675187"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264803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124f51858b2_0_10:notes"/>
          <p:cNvSpPr txBox="1">
            <a:spLocks noGrp="1"/>
          </p:cNvSpPr>
          <p:nvPr>
            <p:ph type="body" idx="1"/>
          </p:nvPr>
        </p:nvSpPr>
        <p:spPr>
          <a:xfrm>
            <a:off x="923607" y="3329940"/>
            <a:ext cx="7389000" cy="3154800"/>
          </a:xfrm>
          <a:prstGeom prst="rect">
            <a:avLst/>
          </a:prstGeom>
        </p:spPr>
        <p:txBody>
          <a:bodyPr spcFirstLastPara="1" wrap="square" lIns="90075" tIns="45025" rIns="90075" bIns="45025" anchor="t" anchorCtr="0">
            <a:noAutofit/>
          </a:bodyPr>
          <a:lstStyle/>
          <a:p>
            <a:pPr marL="0" lvl="0" indent="0" algn="l" rtl="0">
              <a:spcBef>
                <a:spcPts val="0"/>
              </a:spcBef>
              <a:spcAft>
                <a:spcPts val="0"/>
              </a:spcAft>
              <a:buNone/>
            </a:pPr>
            <a:endParaRPr/>
          </a:p>
        </p:txBody>
      </p:sp>
      <p:sp>
        <p:nvSpPr>
          <p:cNvPr id="98" name="Google Shape;98;g124f51858b2_0_10:notes"/>
          <p:cNvSpPr>
            <a:spLocks noGrp="1" noRot="1" noChangeAspect="1"/>
          </p:cNvSpPr>
          <p:nvPr>
            <p:ph type="sldImg" idx="2"/>
          </p:nvPr>
        </p:nvSpPr>
        <p:spPr>
          <a:xfrm>
            <a:off x="2281238" y="525463"/>
            <a:ext cx="4675187"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278197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124f51858b2_0_10:notes"/>
          <p:cNvSpPr txBox="1">
            <a:spLocks noGrp="1"/>
          </p:cNvSpPr>
          <p:nvPr>
            <p:ph type="body" idx="1"/>
          </p:nvPr>
        </p:nvSpPr>
        <p:spPr>
          <a:xfrm>
            <a:off x="923607" y="3329940"/>
            <a:ext cx="7389000" cy="3154800"/>
          </a:xfrm>
          <a:prstGeom prst="rect">
            <a:avLst/>
          </a:prstGeom>
        </p:spPr>
        <p:txBody>
          <a:bodyPr spcFirstLastPara="1" wrap="square" lIns="90075" tIns="45025" rIns="90075" bIns="45025" anchor="t" anchorCtr="0">
            <a:noAutofit/>
          </a:bodyPr>
          <a:lstStyle/>
          <a:p>
            <a:pPr marL="0" lvl="0" indent="0" algn="l" rtl="0">
              <a:spcBef>
                <a:spcPts val="0"/>
              </a:spcBef>
              <a:spcAft>
                <a:spcPts val="0"/>
              </a:spcAft>
              <a:buNone/>
            </a:pPr>
            <a:endParaRPr/>
          </a:p>
        </p:txBody>
      </p:sp>
      <p:sp>
        <p:nvSpPr>
          <p:cNvPr id="98" name="Google Shape;98;g124f51858b2_0_10:notes"/>
          <p:cNvSpPr>
            <a:spLocks noGrp="1" noRot="1" noChangeAspect="1"/>
          </p:cNvSpPr>
          <p:nvPr>
            <p:ph type="sldImg" idx="2"/>
          </p:nvPr>
        </p:nvSpPr>
        <p:spPr>
          <a:xfrm>
            <a:off x="2281238" y="525463"/>
            <a:ext cx="4675187"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444918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124f51858b2_0_10:notes"/>
          <p:cNvSpPr txBox="1">
            <a:spLocks noGrp="1"/>
          </p:cNvSpPr>
          <p:nvPr>
            <p:ph type="body" idx="1"/>
          </p:nvPr>
        </p:nvSpPr>
        <p:spPr>
          <a:xfrm>
            <a:off x="923607" y="3329940"/>
            <a:ext cx="7389000" cy="3154800"/>
          </a:xfrm>
          <a:prstGeom prst="rect">
            <a:avLst/>
          </a:prstGeom>
        </p:spPr>
        <p:txBody>
          <a:bodyPr spcFirstLastPara="1" wrap="square" lIns="90075" tIns="45025" rIns="90075" bIns="45025" anchor="t" anchorCtr="0">
            <a:noAutofit/>
          </a:bodyPr>
          <a:lstStyle/>
          <a:p>
            <a:pPr marL="0" lvl="0" indent="0" algn="l" rtl="0">
              <a:spcBef>
                <a:spcPts val="0"/>
              </a:spcBef>
              <a:spcAft>
                <a:spcPts val="0"/>
              </a:spcAft>
              <a:buNone/>
            </a:pPr>
            <a:endParaRPr/>
          </a:p>
        </p:txBody>
      </p:sp>
      <p:sp>
        <p:nvSpPr>
          <p:cNvPr id="98" name="Google Shape;98;g124f51858b2_0_10:notes"/>
          <p:cNvSpPr>
            <a:spLocks noGrp="1" noRot="1" noChangeAspect="1"/>
          </p:cNvSpPr>
          <p:nvPr>
            <p:ph type="sldImg" idx="2"/>
          </p:nvPr>
        </p:nvSpPr>
        <p:spPr>
          <a:xfrm>
            <a:off x="2281238" y="525463"/>
            <a:ext cx="4675187"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392449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124f51858b2_0_10:notes"/>
          <p:cNvSpPr txBox="1">
            <a:spLocks noGrp="1"/>
          </p:cNvSpPr>
          <p:nvPr>
            <p:ph type="body" idx="1"/>
          </p:nvPr>
        </p:nvSpPr>
        <p:spPr>
          <a:xfrm>
            <a:off x="923607" y="3329940"/>
            <a:ext cx="7389000" cy="3154800"/>
          </a:xfrm>
          <a:prstGeom prst="rect">
            <a:avLst/>
          </a:prstGeom>
        </p:spPr>
        <p:txBody>
          <a:bodyPr spcFirstLastPara="1" wrap="square" lIns="90075" tIns="45025" rIns="90075" bIns="45025" anchor="t" anchorCtr="0">
            <a:noAutofit/>
          </a:bodyPr>
          <a:lstStyle/>
          <a:p>
            <a:pPr marL="0" lvl="0" indent="0" algn="l" rtl="0">
              <a:spcBef>
                <a:spcPts val="0"/>
              </a:spcBef>
              <a:spcAft>
                <a:spcPts val="0"/>
              </a:spcAft>
              <a:buNone/>
            </a:pPr>
            <a:endParaRPr/>
          </a:p>
        </p:txBody>
      </p:sp>
      <p:sp>
        <p:nvSpPr>
          <p:cNvPr id="98" name="Google Shape;98;g124f51858b2_0_10:notes"/>
          <p:cNvSpPr>
            <a:spLocks noGrp="1" noRot="1" noChangeAspect="1"/>
          </p:cNvSpPr>
          <p:nvPr>
            <p:ph type="sldImg" idx="2"/>
          </p:nvPr>
        </p:nvSpPr>
        <p:spPr>
          <a:xfrm>
            <a:off x="2281238" y="525463"/>
            <a:ext cx="4675187"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938157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124f51858b2_0_10:notes"/>
          <p:cNvSpPr txBox="1">
            <a:spLocks noGrp="1"/>
          </p:cNvSpPr>
          <p:nvPr>
            <p:ph type="body" idx="1"/>
          </p:nvPr>
        </p:nvSpPr>
        <p:spPr>
          <a:xfrm>
            <a:off x="923607" y="3329940"/>
            <a:ext cx="7389000" cy="3154800"/>
          </a:xfrm>
          <a:prstGeom prst="rect">
            <a:avLst/>
          </a:prstGeom>
        </p:spPr>
        <p:txBody>
          <a:bodyPr spcFirstLastPara="1" wrap="square" lIns="90075" tIns="45025" rIns="90075" bIns="45025" anchor="t" anchorCtr="0">
            <a:noAutofit/>
          </a:bodyPr>
          <a:lstStyle/>
          <a:p>
            <a:pPr marL="0" lvl="0" indent="0" algn="l" rtl="0">
              <a:spcBef>
                <a:spcPts val="0"/>
              </a:spcBef>
              <a:spcAft>
                <a:spcPts val="0"/>
              </a:spcAft>
              <a:buNone/>
            </a:pPr>
            <a:endParaRPr/>
          </a:p>
        </p:txBody>
      </p:sp>
      <p:sp>
        <p:nvSpPr>
          <p:cNvPr id="98" name="Google Shape;98;g124f51858b2_0_10:notes"/>
          <p:cNvSpPr>
            <a:spLocks noGrp="1" noRot="1" noChangeAspect="1"/>
          </p:cNvSpPr>
          <p:nvPr>
            <p:ph type="sldImg" idx="2"/>
          </p:nvPr>
        </p:nvSpPr>
        <p:spPr>
          <a:xfrm>
            <a:off x="2281238" y="525463"/>
            <a:ext cx="4675187"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37388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124f51858b2_0_10:notes"/>
          <p:cNvSpPr txBox="1">
            <a:spLocks noGrp="1"/>
          </p:cNvSpPr>
          <p:nvPr>
            <p:ph type="body" idx="1"/>
          </p:nvPr>
        </p:nvSpPr>
        <p:spPr>
          <a:xfrm>
            <a:off x="923607" y="3329940"/>
            <a:ext cx="7389000" cy="3154800"/>
          </a:xfrm>
          <a:prstGeom prst="rect">
            <a:avLst/>
          </a:prstGeom>
        </p:spPr>
        <p:txBody>
          <a:bodyPr spcFirstLastPara="1" wrap="square" lIns="90075" tIns="45025" rIns="90075" bIns="45025" anchor="t" anchorCtr="0">
            <a:noAutofit/>
          </a:bodyPr>
          <a:lstStyle/>
          <a:p>
            <a:pPr marL="0" lvl="0" indent="0" algn="l" rtl="0">
              <a:spcBef>
                <a:spcPts val="0"/>
              </a:spcBef>
              <a:spcAft>
                <a:spcPts val="0"/>
              </a:spcAft>
              <a:buNone/>
            </a:pPr>
            <a:endParaRPr/>
          </a:p>
        </p:txBody>
      </p:sp>
      <p:sp>
        <p:nvSpPr>
          <p:cNvPr id="98" name="Google Shape;98;g124f51858b2_0_10:notes"/>
          <p:cNvSpPr>
            <a:spLocks noGrp="1" noRot="1" noChangeAspect="1"/>
          </p:cNvSpPr>
          <p:nvPr>
            <p:ph type="sldImg" idx="2"/>
          </p:nvPr>
        </p:nvSpPr>
        <p:spPr>
          <a:xfrm>
            <a:off x="2281238" y="525463"/>
            <a:ext cx="4675187"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336058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124f51858b2_0_10:notes"/>
          <p:cNvSpPr txBox="1">
            <a:spLocks noGrp="1"/>
          </p:cNvSpPr>
          <p:nvPr>
            <p:ph type="body" idx="1"/>
          </p:nvPr>
        </p:nvSpPr>
        <p:spPr>
          <a:xfrm>
            <a:off x="923607" y="3329940"/>
            <a:ext cx="7389000" cy="3154800"/>
          </a:xfrm>
          <a:prstGeom prst="rect">
            <a:avLst/>
          </a:prstGeom>
        </p:spPr>
        <p:txBody>
          <a:bodyPr spcFirstLastPara="1" wrap="square" lIns="90075" tIns="45025" rIns="90075" bIns="45025" anchor="t" anchorCtr="0">
            <a:noAutofit/>
          </a:bodyPr>
          <a:lstStyle/>
          <a:p>
            <a:pPr marL="0" lvl="0" indent="0" algn="l" rtl="0">
              <a:spcBef>
                <a:spcPts val="0"/>
              </a:spcBef>
              <a:spcAft>
                <a:spcPts val="0"/>
              </a:spcAft>
              <a:buNone/>
            </a:pPr>
            <a:endParaRPr/>
          </a:p>
        </p:txBody>
      </p:sp>
      <p:sp>
        <p:nvSpPr>
          <p:cNvPr id="98" name="Google Shape;98;g124f51858b2_0_10:notes"/>
          <p:cNvSpPr>
            <a:spLocks noGrp="1" noRot="1" noChangeAspect="1"/>
          </p:cNvSpPr>
          <p:nvPr>
            <p:ph type="sldImg" idx="2"/>
          </p:nvPr>
        </p:nvSpPr>
        <p:spPr>
          <a:xfrm>
            <a:off x="2281238" y="525463"/>
            <a:ext cx="4675187"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218401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124f51858b2_0_10:notes"/>
          <p:cNvSpPr txBox="1">
            <a:spLocks noGrp="1"/>
          </p:cNvSpPr>
          <p:nvPr>
            <p:ph type="body" idx="1"/>
          </p:nvPr>
        </p:nvSpPr>
        <p:spPr>
          <a:xfrm>
            <a:off x="923607" y="3329940"/>
            <a:ext cx="7389000" cy="3154800"/>
          </a:xfrm>
          <a:prstGeom prst="rect">
            <a:avLst/>
          </a:prstGeom>
        </p:spPr>
        <p:txBody>
          <a:bodyPr spcFirstLastPara="1" wrap="square" lIns="90075" tIns="45025" rIns="90075" bIns="45025" anchor="t" anchorCtr="0">
            <a:noAutofit/>
          </a:bodyPr>
          <a:lstStyle/>
          <a:p>
            <a:pPr marL="0" lvl="0" indent="0" algn="l" rtl="0">
              <a:spcBef>
                <a:spcPts val="0"/>
              </a:spcBef>
              <a:spcAft>
                <a:spcPts val="0"/>
              </a:spcAft>
              <a:buNone/>
            </a:pPr>
            <a:endParaRPr/>
          </a:p>
        </p:txBody>
      </p:sp>
      <p:sp>
        <p:nvSpPr>
          <p:cNvPr id="98" name="Google Shape;98;g124f51858b2_0_10:notes"/>
          <p:cNvSpPr>
            <a:spLocks noGrp="1" noRot="1" noChangeAspect="1"/>
          </p:cNvSpPr>
          <p:nvPr>
            <p:ph type="sldImg" idx="2"/>
          </p:nvPr>
        </p:nvSpPr>
        <p:spPr>
          <a:xfrm>
            <a:off x="2281238" y="525463"/>
            <a:ext cx="4675187" cy="2628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34445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AC327-F49F-4446-AB94-20AB4ACD4DA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7DD7BAC-5D69-4534-A8C6-3A130458825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174B6BB-98AD-4BED-81E2-50602EB971C8}"/>
              </a:ext>
            </a:extLst>
          </p:cNvPr>
          <p:cNvSpPr>
            <a:spLocks noGrp="1"/>
          </p:cNvSpPr>
          <p:nvPr>
            <p:ph type="dt" sz="half" idx="10"/>
          </p:nvPr>
        </p:nvSpPr>
        <p:spPr/>
        <p:txBody>
          <a:bodyPr/>
          <a:lstStyle/>
          <a:p>
            <a:fld id="{66A23E7F-A3B6-40F1-AE4D-5666FA2BC761}" type="datetimeFigureOut">
              <a:rPr lang="en-US" smtClean="0"/>
              <a:t>10/30/2026</a:t>
            </a:fld>
            <a:endParaRPr lang="en-US"/>
          </a:p>
        </p:txBody>
      </p:sp>
      <p:sp>
        <p:nvSpPr>
          <p:cNvPr id="5" name="Footer Placeholder 4">
            <a:extLst>
              <a:ext uri="{FF2B5EF4-FFF2-40B4-BE49-F238E27FC236}">
                <a16:creationId xmlns:a16="http://schemas.microsoft.com/office/drawing/2014/main" id="{4BB44414-5998-463A-B0EC-55DAC3F579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9A772A-12EE-426A-B47D-AA6A8C9480E1}"/>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822431488"/>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E7B38-5CE5-459E-9442-8D19348CEA13}"/>
              </a:ext>
            </a:extLst>
          </p:cNvPr>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44DB754F-FDCC-44D5-86E5-FB75F6C7F7D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CB0BE9-1EA1-4F0D-8EFB-45881770CBFC}"/>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33C2DEBD-D36C-45C6-9D4F-60808CC1B3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69992C-123F-4955-BB51-DC5EC0FF3C4D}"/>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54089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B11CD-DE67-4173-A16E-8D763E9227E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0A45949-6008-4019-94F4-4B7340488F0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22CFC5A-A6D2-4D58-A805-BBCBC23F9EE4}"/>
              </a:ext>
            </a:extLst>
          </p:cNvPr>
          <p:cNvSpPr>
            <a:spLocks noGrp="1"/>
          </p:cNvSpPr>
          <p:nvPr>
            <p:ph type="dt" sz="half" idx="10"/>
          </p:nvPr>
        </p:nvSpPr>
        <p:spPr/>
        <p:txBody>
          <a:bodyPr/>
          <a:lstStyle/>
          <a:p>
            <a:fld id="{66A23E7F-A3B6-40F1-AE4D-5666FA2BC761}" type="datetimeFigureOut">
              <a:rPr lang="en-US" smtClean="0"/>
              <a:t>10/30/2026</a:t>
            </a:fld>
            <a:endParaRPr lang="en-US"/>
          </a:p>
        </p:txBody>
      </p:sp>
      <p:sp>
        <p:nvSpPr>
          <p:cNvPr id="5" name="Footer Placeholder 4">
            <a:extLst>
              <a:ext uri="{FF2B5EF4-FFF2-40B4-BE49-F238E27FC236}">
                <a16:creationId xmlns:a16="http://schemas.microsoft.com/office/drawing/2014/main" id="{72CC1B48-D9B9-4BC0-800A-A2A0F66977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1F53FD-53E4-451B-B001-C136456B410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205605525"/>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5DE73-4912-41F6-953B-470D30E1D1F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0BE0EAF-3540-43FE-98A2-D5389D1CCCC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4BC7E0E-4730-44B8-A8C3-0E019AA780A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3F361FB-F211-4A77-98C1-C60DA1128626}"/>
              </a:ext>
            </a:extLst>
          </p:cNvPr>
          <p:cNvSpPr>
            <a:spLocks noGrp="1"/>
          </p:cNvSpPr>
          <p:nvPr>
            <p:ph type="dt" sz="half" idx="10"/>
          </p:nvPr>
        </p:nvSpPr>
        <p:spPr/>
        <p:txBody>
          <a:bodyPr/>
          <a:lstStyle/>
          <a:p>
            <a:fld id="{66A23E7F-A3B6-40F1-AE4D-5666FA2BC761}" type="datetimeFigureOut">
              <a:rPr lang="en-US" smtClean="0"/>
              <a:t>10/30/2026</a:t>
            </a:fld>
            <a:endParaRPr lang="en-US"/>
          </a:p>
        </p:txBody>
      </p:sp>
      <p:sp>
        <p:nvSpPr>
          <p:cNvPr id="6" name="Footer Placeholder 5">
            <a:extLst>
              <a:ext uri="{FF2B5EF4-FFF2-40B4-BE49-F238E27FC236}">
                <a16:creationId xmlns:a16="http://schemas.microsoft.com/office/drawing/2014/main" id="{849A0C00-7D48-4E60-A4CC-D1C605F73F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1D593F-0DDB-4632-99CE-EF90ACE0DA80}"/>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748736413"/>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FF998-E119-44C8-9123-D0601D99FFD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89C32F9-5F93-4BB8-9B9C-C31521F0708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53D6763-D502-4176-8517-FF8151ADE07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4E88D1F-3DBA-4477-B441-EDEFE091DD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8D4368B-5EBA-48E3-9CB2-D329964894E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842D794-1731-4789-9531-3E7B7E8F87E5}"/>
              </a:ext>
            </a:extLst>
          </p:cNvPr>
          <p:cNvSpPr>
            <a:spLocks noGrp="1"/>
          </p:cNvSpPr>
          <p:nvPr>
            <p:ph type="dt" sz="half" idx="10"/>
          </p:nvPr>
        </p:nvSpPr>
        <p:spPr/>
        <p:txBody>
          <a:bodyPr/>
          <a:lstStyle/>
          <a:p>
            <a:fld id="{66A23E7F-A3B6-40F1-AE4D-5666FA2BC761}" type="datetimeFigureOut">
              <a:rPr lang="en-US" smtClean="0"/>
              <a:t>10/30/2026</a:t>
            </a:fld>
            <a:endParaRPr lang="en-US"/>
          </a:p>
        </p:txBody>
      </p:sp>
      <p:sp>
        <p:nvSpPr>
          <p:cNvPr id="8" name="Footer Placeholder 7">
            <a:extLst>
              <a:ext uri="{FF2B5EF4-FFF2-40B4-BE49-F238E27FC236}">
                <a16:creationId xmlns:a16="http://schemas.microsoft.com/office/drawing/2014/main" id="{891D7599-811E-4207-9E8F-C98C1EFBAFE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81DE416-BEE7-4D80-AF38-207F970DADEA}"/>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728813176"/>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DA254-43B4-4B6D-928C-BEE0A80F256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8A6A6F7-6F82-4835-8870-425AF569CB19}"/>
              </a:ext>
            </a:extLst>
          </p:cNvPr>
          <p:cNvSpPr>
            <a:spLocks noGrp="1"/>
          </p:cNvSpPr>
          <p:nvPr>
            <p:ph type="dt" sz="half" idx="10"/>
          </p:nvPr>
        </p:nvSpPr>
        <p:spPr/>
        <p:txBody>
          <a:bodyPr/>
          <a:lstStyle/>
          <a:p>
            <a:fld id="{66A23E7F-A3B6-40F1-AE4D-5666FA2BC761}" type="datetimeFigureOut">
              <a:rPr lang="en-US" smtClean="0"/>
              <a:t>10/30/2026</a:t>
            </a:fld>
            <a:endParaRPr lang="en-US"/>
          </a:p>
        </p:txBody>
      </p:sp>
      <p:sp>
        <p:nvSpPr>
          <p:cNvPr id="4" name="Footer Placeholder 3">
            <a:extLst>
              <a:ext uri="{FF2B5EF4-FFF2-40B4-BE49-F238E27FC236}">
                <a16:creationId xmlns:a16="http://schemas.microsoft.com/office/drawing/2014/main" id="{3D5D6364-9901-42FD-8E67-84FFE5D7153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27BBC92-F725-4926-B717-5139031F72B7}"/>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616119969"/>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EE7A05E-A8C1-4455-8233-159E13242BC2}"/>
              </a:ext>
            </a:extLst>
          </p:cNvPr>
          <p:cNvSpPr>
            <a:spLocks noGrp="1"/>
          </p:cNvSpPr>
          <p:nvPr>
            <p:ph type="dt" sz="half" idx="10"/>
          </p:nvPr>
        </p:nvSpPr>
        <p:spPr/>
        <p:txBody>
          <a:bodyPr/>
          <a:lstStyle/>
          <a:p>
            <a:fld id="{66A23E7F-A3B6-40F1-AE4D-5666FA2BC761}" type="datetimeFigureOut">
              <a:rPr lang="en-US" smtClean="0"/>
              <a:t>10/30/2026</a:t>
            </a:fld>
            <a:endParaRPr lang="en-US"/>
          </a:p>
        </p:txBody>
      </p:sp>
      <p:sp>
        <p:nvSpPr>
          <p:cNvPr id="3" name="Footer Placeholder 2">
            <a:extLst>
              <a:ext uri="{FF2B5EF4-FFF2-40B4-BE49-F238E27FC236}">
                <a16:creationId xmlns:a16="http://schemas.microsoft.com/office/drawing/2014/main" id="{B9155D7D-FFB4-4A84-A7A5-4EA1C74F52F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1EE7AA7-9BD4-4058-AB00-CEE67600C74D}"/>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1293653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3782E-272E-4218-9341-2C6CD25F10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D6156EB-D837-409C-AAF6-8FB66F800C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93D95A2-0854-4B08-BB19-3D48B6C6B1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CB82631-721D-46BF-AD8B-F59870BDB9C0}"/>
              </a:ext>
            </a:extLst>
          </p:cNvPr>
          <p:cNvSpPr>
            <a:spLocks noGrp="1"/>
          </p:cNvSpPr>
          <p:nvPr>
            <p:ph type="dt" sz="half" idx="10"/>
          </p:nvPr>
        </p:nvSpPr>
        <p:spPr/>
        <p:txBody>
          <a:bodyPr/>
          <a:lstStyle/>
          <a:p>
            <a:fld id="{66A23E7F-A3B6-40F1-AE4D-5666FA2BC761}" type="datetimeFigureOut">
              <a:rPr lang="en-US" smtClean="0"/>
              <a:t>10/30/2026</a:t>
            </a:fld>
            <a:endParaRPr lang="en-US"/>
          </a:p>
        </p:txBody>
      </p:sp>
      <p:sp>
        <p:nvSpPr>
          <p:cNvPr id="6" name="Footer Placeholder 5">
            <a:extLst>
              <a:ext uri="{FF2B5EF4-FFF2-40B4-BE49-F238E27FC236}">
                <a16:creationId xmlns:a16="http://schemas.microsoft.com/office/drawing/2014/main" id="{D3514147-7949-4D2B-B1ED-2B97C17D92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8573AA-0517-4AED-B49D-6FE09C6EA26A}"/>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654374480"/>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1C440-9BC7-4FD1-961F-7A1691E4772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69ACB39-4BE9-4D7D-BC50-0A0B0216859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F2EB0A4-AE38-4C55-8AFF-CCA06F72D2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45F01-3C25-4EA2-8E32-FD87B4D54136}"/>
              </a:ext>
            </a:extLst>
          </p:cNvPr>
          <p:cNvSpPr>
            <a:spLocks noGrp="1"/>
          </p:cNvSpPr>
          <p:nvPr>
            <p:ph type="dt" sz="half" idx="10"/>
          </p:nvPr>
        </p:nvSpPr>
        <p:spPr/>
        <p:txBody>
          <a:bodyPr/>
          <a:lstStyle/>
          <a:p>
            <a:fld id="{66A23E7F-A3B6-40F1-AE4D-5666FA2BC761}" type="datetimeFigureOut">
              <a:rPr lang="en-US" smtClean="0"/>
              <a:t>10/30/2026</a:t>
            </a:fld>
            <a:endParaRPr lang="en-US"/>
          </a:p>
        </p:txBody>
      </p:sp>
      <p:sp>
        <p:nvSpPr>
          <p:cNvPr id="6" name="Footer Placeholder 5">
            <a:extLst>
              <a:ext uri="{FF2B5EF4-FFF2-40B4-BE49-F238E27FC236}">
                <a16:creationId xmlns:a16="http://schemas.microsoft.com/office/drawing/2014/main" id="{9B5321F2-04DC-4160-86DD-56071D0E37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56540C-4F9F-41E9-8258-CE05B44A2146}"/>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9239295"/>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4FC6D-9F02-4200-9B36-7547B4433E7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4C127ED-6F79-4080-A9FE-EB0311C218F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7C8378-09E6-4901-9E21-B25AAABED817}"/>
              </a:ext>
            </a:extLst>
          </p:cNvPr>
          <p:cNvSpPr>
            <a:spLocks noGrp="1"/>
          </p:cNvSpPr>
          <p:nvPr>
            <p:ph type="dt" sz="half" idx="10"/>
          </p:nvPr>
        </p:nvSpPr>
        <p:spPr/>
        <p:txBody>
          <a:bodyPr/>
          <a:lstStyle/>
          <a:p>
            <a:fld id="{66A23E7F-A3B6-40F1-AE4D-5666FA2BC761}" type="datetimeFigureOut">
              <a:rPr lang="en-US" smtClean="0"/>
              <a:t>10/30/2026</a:t>
            </a:fld>
            <a:endParaRPr lang="en-US"/>
          </a:p>
        </p:txBody>
      </p:sp>
      <p:sp>
        <p:nvSpPr>
          <p:cNvPr id="5" name="Footer Placeholder 4">
            <a:extLst>
              <a:ext uri="{FF2B5EF4-FFF2-40B4-BE49-F238E27FC236}">
                <a16:creationId xmlns:a16="http://schemas.microsoft.com/office/drawing/2014/main" id="{E3A945EE-308E-405C-833E-D7BA8C33D4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6C40EB-8694-406C-8E44-A739C187D54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49008264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7C2E4EB-8F13-4E5E-8BE9-AD19D5C8F5C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817707A-1857-4BD8-938F-88F43DFE2F2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D34E27-5BBA-4603-8195-63B2F6EEB29D}"/>
              </a:ext>
            </a:extLst>
          </p:cNvPr>
          <p:cNvSpPr>
            <a:spLocks noGrp="1"/>
          </p:cNvSpPr>
          <p:nvPr>
            <p:ph type="dt" sz="half" idx="10"/>
          </p:nvPr>
        </p:nvSpPr>
        <p:spPr/>
        <p:txBody>
          <a:bodyPr/>
          <a:lstStyle/>
          <a:p>
            <a:fld id="{66A23E7F-A3B6-40F1-AE4D-5666FA2BC761}" type="datetimeFigureOut">
              <a:rPr lang="en-US" smtClean="0"/>
              <a:t>10/30/2026</a:t>
            </a:fld>
            <a:endParaRPr lang="en-US"/>
          </a:p>
        </p:txBody>
      </p:sp>
      <p:sp>
        <p:nvSpPr>
          <p:cNvPr id="5" name="Footer Placeholder 4">
            <a:extLst>
              <a:ext uri="{FF2B5EF4-FFF2-40B4-BE49-F238E27FC236}">
                <a16:creationId xmlns:a16="http://schemas.microsoft.com/office/drawing/2014/main" id="{2585BF74-2D53-4D2C-9586-7018D80E27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4A7E2A-3122-4FF1-A01E-17AE4B7D25C6}"/>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744718948"/>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54"/>
        <p:cNvGrpSpPr/>
        <p:nvPr/>
      </p:nvGrpSpPr>
      <p:grpSpPr>
        <a:xfrm>
          <a:off x="0" y="0"/>
          <a:ext cx="0" cy="0"/>
          <a:chOff x="0" y="0"/>
          <a:chExt cx="0" cy="0"/>
        </a:xfrm>
      </p:grpSpPr>
      <p:sp>
        <p:nvSpPr>
          <p:cNvPr id="56" name="Google Shape;56;g124f51858b2_0_784"/>
          <p:cNvSpPr txBox="1">
            <a:spLocks noGrp="1"/>
          </p:cNvSpPr>
          <p:nvPr>
            <p:ph type="body" idx="1"/>
          </p:nvPr>
        </p:nvSpPr>
        <p:spPr>
          <a:xfrm>
            <a:off x="415600" y="6028533"/>
            <a:ext cx="10639200" cy="614100"/>
          </a:xfrm>
          <a:prstGeom prst="rect">
            <a:avLst/>
          </a:prstGeom>
        </p:spPr>
        <p:txBody>
          <a:bodyPr spcFirstLastPara="1" wrap="square" lIns="121900" tIns="121900" rIns="121900" bIns="121900" anchor="ctr" anchorCtr="0">
            <a:normAutofit/>
          </a:bodyPr>
          <a:lstStyle>
            <a:lvl1pPr marL="457200" lvl="0" indent="-228600">
              <a:lnSpc>
                <a:spcPct val="100000"/>
              </a:lnSpc>
              <a:spcBef>
                <a:spcPts val="0"/>
              </a:spcBef>
              <a:spcAft>
                <a:spcPts val="0"/>
              </a:spcAft>
              <a:buClr>
                <a:schemeClr val="lt1"/>
              </a:buClr>
              <a:buSzPts val="1700"/>
              <a:buFont typeface="Merriweather"/>
              <a:buNone/>
              <a:defRPr>
                <a:solidFill>
                  <a:schemeClr val="lt1"/>
                </a:solidFill>
                <a:latin typeface="Merriweather"/>
                <a:ea typeface="Merriweather"/>
                <a:cs typeface="Merriweather"/>
                <a:sym typeface="Merriweather"/>
              </a:defRPr>
            </a:lvl1pPr>
          </a:lstStyle>
          <a:p>
            <a:endParaRPr/>
          </a:p>
        </p:txBody>
      </p:sp>
      <p:sp>
        <p:nvSpPr>
          <p:cNvPr id="57" name="Google Shape;57;g124f51858b2_0_784"/>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464213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639D63-71E9-4C16-B5C5-A39CBD7A04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D867E06-9036-468A-95C8-4CB87A3E56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F17417-F5A7-4293-93C4-C1F5AA14DC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A23E7F-A3B6-40F1-AE4D-5666FA2BC761}" type="datetimeFigureOut">
              <a:rPr lang="en-US" smtClean="0"/>
              <a:t>10/30/2026</a:t>
            </a:fld>
            <a:endParaRPr lang="en-US"/>
          </a:p>
        </p:txBody>
      </p:sp>
      <p:sp>
        <p:nvSpPr>
          <p:cNvPr id="5" name="Footer Placeholder 4">
            <a:extLst>
              <a:ext uri="{FF2B5EF4-FFF2-40B4-BE49-F238E27FC236}">
                <a16:creationId xmlns:a16="http://schemas.microsoft.com/office/drawing/2014/main" id="{4450E44F-C14A-4E34-8271-83853EE4C4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EC57F07-778D-426B-890F-D10A029196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974502428"/>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81"/>
        <p:cNvGrpSpPr/>
        <p:nvPr/>
      </p:nvGrpSpPr>
      <p:grpSpPr>
        <a:xfrm>
          <a:off x="0" y="0"/>
          <a:ext cx="0" cy="0"/>
          <a:chOff x="0" y="0"/>
          <a:chExt cx="0" cy="0"/>
        </a:xfrm>
      </p:grpSpPr>
      <p:sp>
        <p:nvSpPr>
          <p:cNvPr id="88" name="Rectangle 87">
            <a:extLst>
              <a:ext uri="{FF2B5EF4-FFF2-40B4-BE49-F238E27FC236}">
                <a16:creationId xmlns:a16="http://schemas.microsoft.com/office/drawing/2014/main" id="{CDA1A2E9-63FE-408D-A803-8E306ECAB4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058" y="450221"/>
            <a:ext cx="11272742" cy="3918123"/>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82" name="Google Shape;82;p1"/>
          <p:cNvSpPr txBox="1"/>
          <p:nvPr/>
        </p:nvSpPr>
        <p:spPr>
          <a:xfrm>
            <a:off x="1100669" y="1097339"/>
            <a:ext cx="10011831" cy="2623885"/>
          </a:xfrm>
          <a:prstGeom prst="rect">
            <a:avLst/>
          </a:prstGeom>
        </p:spPr>
        <p:txBody>
          <a:bodyPr spcFirstLastPara="1" vert="horz" lIns="91440" tIns="45720" rIns="91440" bIns="45720" rtlCol="0" anchor="ctr" anchorCtr="0">
            <a:normAutofit/>
          </a:bodyPr>
          <a:lstStyle/>
          <a:p>
            <a:pPr marL="0" lvl="0" indent="0" algn="ctr">
              <a:lnSpc>
                <a:spcPct val="90000"/>
              </a:lnSpc>
              <a:spcBef>
                <a:spcPct val="0"/>
              </a:spcBef>
              <a:spcAft>
                <a:spcPts val="600"/>
              </a:spcAft>
            </a:pPr>
            <a:r>
              <a:rPr lang="en-US" sz="4600" b="1" kern="1200" dirty="0">
                <a:solidFill>
                  <a:srgbClr val="FFFFFF"/>
                </a:solidFill>
                <a:latin typeface="+mj-lt"/>
                <a:ea typeface="+mj-ea"/>
                <a:cs typeface="+mj-cs"/>
              </a:rPr>
              <a:t>Bridging the Justice Gap with Limited Scope Representation; Ethics, Authority, and Practice</a:t>
            </a:r>
          </a:p>
        </p:txBody>
      </p:sp>
      <p:sp>
        <p:nvSpPr>
          <p:cNvPr id="90" name="Rectangle 89">
            <a:extLst>
              <a:ext uri="{FF2B5EF4-FFF2-40B4-BE49-F238E27FC236}">
                <a16:creationId xmlns:a16="http://schemas.microsoft.com/office/drawing/2014/main" id="{DAE8F46F-D590-45CD-AF41-A04DC11D1B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4517136"/>
            <a:ext cx="2112264" cy="1892808"/>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2" name="Rectangle 91">
            <a:extLst>
              <a:ext uri="{FF2B5EF4-FFF2-40B4-BE49-F238E27FC236}">
                <a16:creationId xmlns:a16="http://schemas.microsoft.com/office/drawing/2014/main" id="{FBE9F90C-C163-435B-9A68-D15C92D1CF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33989" y="4521269"/>
            <a:ext cx="6720830" cy="1877811"/>
          </a:xfrm>
          <a:prstGeom prst="rect">
            <a:avLst/>
          </a:prstGeom>
          <a:solidFill>
            <a:srgbClr val="7F7F7F">
              <a:alpha val="20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83" name="Google Shape;83;p1"/>
          <p:cNvSpPr txBox="1">
            <a:spLocks noGrp="1"/>
          </p:cNvSpPr>
          <p:nvPr>
            <p:ph type="subTitle" idx="1"/>
          </p:nvPr>
        </p:nvSpPr>
        <p:spPr>
          <a:xfrm>
            <a:off x="3226159" y="4843002"/>
            <a:ext cx="5760850" cy="1234345"/>
          </a:xfrm>
          <a:prstGeom prst="rect">
            <a:avLst/>
          </a:prstGeom>
        </p:spPr>
        <p:txBody>
          <a:bodyPr spcFirstLastPara="1" vert="horz" lIns="91440" tIns="45720" rIns="91440" bIns="45720" rtlCol="0" anchor="ctr" anchorCtr="0">
            <a:normAutofit/>
          </a:bodyPr>
          <a:lstStyle/>
          <a:p>
            <a:pPr lvl="0">
              <a:spcAft>
                <a:spcPts val="0"/>
              </a:spcAft>
            </a:pPr>
            <a:r>
              <a:rPr lang="en-US" sz="1800" b="1" kern="1200" dirty="0">
                <a:solidFill>
                  <a:schemeClr val="tx1">
                    <a:lumMod val="95000"/>
                    <a:lumOff val="5000"/>
                  </a:schemeClr>
                </a:solidFill>
                <a:latin typeface="+mn-lt"/>
                <a:ea typeface="+mn-ea"/>
                <a:cs typeface="+mn-cs"/>
              </a:rPr>
              <a:t>Charlie Lemley</a:t>
            </a:r>
          </a:p>
          <a:p>
            <a:pPr lvl="0">
              <a:spcAft>
                <a:spcPts val="0"/>
              </a:spcAft>
            </a:pPr>
            <a:endParaRPr lang="en-US" sz="1800" kern="1200" dirty="0">
              <a:solidFill>
                <a:schemeClr val="tx1">
                  <a:lumMod val="95000"/>
                  <a:lumOff val="5000"/>
                </a:schemeClr>
              </a:solidFill>
              <a:latin typeface="+mn-lt"/>
              <a:ea typeface="+mn-ea"/>
              <a:cs typeface="+mn-cs"/>
            </a:endParaRPr>
          </a:p>
          <a:p>
            <a:pPr lvl="0">
              <a:spcAft>
                <a:spcPts val="0"/>
              </a:spcAft>
            </a:pPr>
            <a:r>
              <a:rPr lang="en-US" sz="1800" kern="1200" dirty="0">
                <a:solidFill>
                  <a:schemeClr val="tx1">
                    <a:lumMod val="95000"/>
                    <a:lumOff val="5000"/>
                  </a:schemeClr>
                </a:solidFill>
                <a:latin typeface="+mn-lt"/>
                <a:ea typeface="+mn-ea"/>
                <a:cs typeface="+mn-cs"/>
              </a:rPr>
              <a:t>October </a:t>
            </a:r>
            <a:r>
              <a:rPr lang="en-US" sz="1800" dirty="0">
                <a:solidFill>
                  <a:schemeClr val="tx1">
                    <a:lumMod val="95000"/>
                    <a:lumOff val="5000"/>
                  </a:schemeClr>
                </a:solidFill>
              </a:rPr>
              <a:t>30</a:t>
            </a:r>
            <a:r>
              <a:rPr lang="en-US" sz="1800" kern="1200" dirty="0">
                <a:solidFill>
                  <a:schemeClr val="tx1">
                    <a:lumMod val="95000"/>
                    <a:lumOff val="5000"/>
                  </a:schemeClr>
                </a:solidFill>
                <a:latin typeface="+mn-lt"/>
                <a:ea typeface="+mn-ea"/>
                <a:cs typeface="+mn-cs"/>
              </a:rPr>
              <a:t>,  2026</a:t>
            </a:r>
          </a:p>
        </p:txBody>
      </p:sp>
      <p:sp>
        <p:nvSpPr>
          <p:cNvPr id="94" name="Rectangle 93">
            <a:extLst>
              <a:ext uri="{FF2B5EF4-FFF2-40B4-BE49-F238E27FC236}">
                <a16:creationId xmlns:a16="http://schemas.microsoft.com/office/drawing/2014/main" id="{1A882A9F-F4E9-4E23-8F0B-20B5DF42EA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19345" y="4521270"/>
            <a:ext cx="2115455" cy="1890204"/>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83">
                                            <p:txEl>
                                              <p:pRg st="0" end="0"/>
                                            </p:txEl>
                                          </p:spTgt>
                                        </p:tgtEl>
                                        <p:attrNameLst>
                                          <p:attrName>style.visibility</p:attrName>
                                        </p:attrNameLst>
                                      </p:cBhvr>
                                      <p:to>
                                        <p:strVal val="visible"/>
                                      </p:to>
                                    </p:set>
                                    <p:animEffect transition="in" filter="fade">
                                      <p:cBhvr>
                                        <p:cTn id="7" dur="400"/>
                                        <p:tgtEl>
                                          <p:spTgt spid="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2000"/>
                                  </p:stCondLst>
                                  <p:iterate type="lt">
                                    <p:tmPct val="10000"/>
                                  </p:iterate>
                                  <p:childTnLst>
                                    <p:set>
                                      <p:cBhvr>
                                        <p:cTn id="11" dur="1" fill="hold">
                                          <p:stCondLst>
                                            <p:cond delay="0"/>
                                          </p:stCondLst>
                                        </p:cTn>
                                        <p:tgtEl>
                                          <p:spTgt spid="83">
                                            <p:txEl>
                                              <p:pRg st="2" end="2"/>
                                            </p:txEl>
                                          </p:spTgt>
                                        </p:tgtEl>
                                        <p:attrNameLst>
                                          <p:attrName>style.visibility</p:attrName>
                                        </p:attrNameLst>
                                      </p:cBhvr>
                                      <p:to>
                                        <p:strVal val="visible"/>
                                      </p:to>
                                    </p:set>
                                    <p:animEffect transition="in" filter="fade">
                                      <p:cBhvr>
                                        <p:cTn id="12" dur="400"/>
                                        <p:tgtEl>
                                          <p:spTgt spid="8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BD867-E053-010B-D46E-68EA725BB517}"/>
              </a:ext>
            </a:extLst>
          </p:cNvPr>
          <p:cNvSpPr>
            <a:spLocks noGrp="1"/>
          </p:cNvSpPr>
          <p:nvPr>
            <p:ph type="title"/>
          </p:nvPr>
        </p:nvSpPr>
        <p:spPr/>
        <p:txBody>
          <a:bodyPr/>
          <a:lstStyle/>
          <a:p>
            <a:r>
              <a:rPr lang="en-US" dirty="0"/>
              <a:t>The Justice Gap</a:t>
            </a:r>
          </a:p>
        </p:txBody>
      </p:sp>
      <p:sp>
        <p:nvSpPr>
          <p:cNvPr id="3" name="Content Placeholder 2">
            <a:extLst>
              <a:ext uri="{FF2B5EF4-FFF2-40B4-BE49-F238E27FC236}">
                <a16:creationId xmlns:a16="http://schemas.microsoft.com/office/drawing/2014/main" id="{F5C4AB87-1C3F-E8F7-0291-C89373F8A9DA}"/>
              </a:ext>
            </a:extLst>
          </p:cNvPr>
          <p:cNvSpPr>
            <a:spLocks noGrp="1"/>
          </p:cNvSpPr>
          <p:nvPr>
            <p:ph idx="1"/>
          </p:nvPr>
        </p:nvSpPr>
        <p:spPr>
          <a:xfrm>
            <a:off x="838199" y="1825625"/>
            <a:ext cx="10839027" cy="4351338"/>
          </a:xfrm>
        </p:spPr>
        <p:txBody>
          <a:bodyPr/>
          <a:lstStyle/>
          <a:p>
            <a:pPr>
              <a:lnSpc>
                <a:spcPct val="100000"/>
              </a:lnSpc>
              <a:spcAft>
                <a:spcPts val="600"/>
              </a:spcAft>
            </a:pPr>
            <a:r>
              <a:rPr lang="en-US" dirty="0"/>
              <a:t>According to LSC’s 2022 Justice Gap study, 74% of low-income households experienced at least one civil legal problem in the past year.</a:t>
            </a:r>
          </a:p>
          <a:p>
            <a:pPr>
              <a:lnSpc>
                <a:spcPct val="100000"/>
              </a:lnSpc>
              <a:spcAft>
                <a:spcPts val="600"/>
              </a:spcAft>
            </a:pPr>
            <a:r>
              <a:rPr lang="en-US" dirty="0"/>
              <a:t>Low-income Americans received </a:t>
            </a:r>
            <a:r>
              <a:rPr lang="en-US" b="1" dirty="0"/>
              <a:t>no legal help or not enough legal help for 92% of their substantial civil legal problems</a:t>
            </a:r>
            <a:r>
              <a:rPr lang="en-US" dirty="0"/>
              <a:t>.</a:t>
            </a:r>
          </a:p>
          <a:p>
            <a:pPr>
              <a:lnSpc>
                <a:spcPct val="100000"/>
              </a:lnSpc>
              <a:spcAft>
                <a:spcPts val="600"/>
              </a:spcAft>
            </a:pPr>
            <a:r>
              <a:rPr lang="en-US" dirty="0"/>
              <a:t>Those who sought no legal help cited cost concerns and inability to find a lawyer they could afford.</a:t>
            </a:r>
          </a:p>
          <a:p>
            <a:pPr>
              <a:lnSpc>
                <a:spcPct val="100000"/>
              </a:lnSpc>
              <a:spcAft>
                <a:spcPts val="600"/>
              </a:spcAft>
            </a:pPr>
            <a:r>
              <a:rPr lang="en-US" dirty="0"/>
              <a:t>Unmet legal needs affect housing, health, income, family stability and personal safety.</a:t>
            </a:r>
          </a:p>
        </p:txBody>
      </p:sp>
    </p:spTree>
    <p:extLst>
      <p:ext uri="{BB962C8B-B14F-4D97-AF65-F5344CB8AC3E}">
        <p14:creationId xmlns:p14="http://schemas.microsoft.com/office/powerpoint/2010/main" val="30342150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B747CD35-A36E-6D74-C393-056C22DC9985}"/>
              </a:ext>
            </a:extLst>
          </p:cNvPr>
          <p:cNvSpPr>
            <a:spLocks noGrp="1"/>
          </p:cNvSpPr>
          <p:nvPr>
            <p:ph idx="1"/>
          </p:nvPr>
        </p:nvSpPr>
        <p:spPr>
          <a:xfrm>
            <a:off x="750147" y="1690688"/>
            <a:ext cx="10515600" cy="3508270"/>
          </a:xfrm>
        </p:spPr>
        <p:txBody>
          <a:bodyPr/>
          <a:lstStyle/>
          <a:p>
            <a:pPr>
              <a:lnSpc>
                <a:spcPct val="100000"/>
              </a:lnSpc>
              <a:spcAft>
                <a:spcPts val="1200"/>
              </a:spcAft>
            </a:pPr>
            <a:r>
              <a:rPr lang="en-US" dirty="0"/>
              <a:t>DC Access to Justice initiative: in 2024 grantee organizations reported increases in requests for legal help with housing (+40%), consumer debt (+15%), and family law (+16%)</a:t>
            </a:r>
          </a:p>
          <a:p>
            <a:pPr>
              <a:lnSpc>
                <a:spcPct val="100000"/>
              </a:lnSpc>
              <a:spcAft>
                <a:spcPts val="1200"/>
              </a:spcAft>
            </a:pPr>
            <a:r>
              <a:rPr lang="en-US" dirty="0"/>
              <a:t>Federally funded legal services = limited to people and families at or below 125% of federal poverty limit (2020: individual - $15,950; family of four - $32,750)</a:t>
            </a:r>
          </a:p>
          <a:p>
            <a:pPr>
              <a:lnSpc>
                <a:spcPct val="100000"/>
              </a:lnSpc>
              <a:spcAft>
                <a:spcPts val="1200"/>
              </a:spcAft>
            </a:pPr>
            <a:r>
              <a:rPr lang="en-US" dirty="0"/>
              <a:t>Those between 200% and 400% have the same needs and can’t pay full rates, but get no free help</a:t>
            </a:r>
          </a:p>
          <a:p>
            <a:pPr marL="0" indent="0">
              <a:buNone/>
            </a:pPr>
            <a:endParaRPr lang="en-US" dirty="0"/>
          </a:p>
          <a:p>
            <a:endParaRPr lang="en-US" dirty="0"/>
          </a:p>
        </p:txBody>
      </p:sp>
      <p:sp>
        <p:nvSpPr>
          <p:cNvPr id="6" name="Title 1">
            <a:extLst>
              <a:ext uri="{FF2B5EF4-FFF2-40B4-BE49-F238E27FC236}">
                <a16:creationId xmlns:a16="http://schemas.microsoft.com/office/drawing/2014/main" id="{C7389713-BE06-2C5B-FD88-1A071560F785}"/>
              </a:ext>
            </a:extLst>
          </p:cNvPr>
          <p:cNvSpPr>
            <a:spLocks noGrp="1"/>
          </p:cNvSpPr>
          <p:nvPr>
            <p:ph type="title"/>
          </p:nvPr>
        </p:nvSpPr>
        <p:spPr>
          <a:xfrm>
            <a:off x="838200" y="365125"/>
            <a:ext cx="10515600" cy="1325563"/>
          </a:xfrm>
        </p:spPr>
        <p:txBody>
          <a:bodyPr/>
          <a:lstStyle/>
          <a:p>
            <a:r>
              <a:rPr lang="en-US" dirty="0"/>
              <a:t>The Justice Gap</a:t>
            </a:r>
          </a:p>
        </p:txBody>
      </p:sp>
    </p:spTree>
    <p:extLst>
      <p:ext uri="{BB962C8B-B14F-4D97-AF65-F5344CB8AC3E}">
        <p14:creationId xmlns:p14="http://schemas.microsoft.com/office/powerpoint/2010/main" val="11824561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DB1CC-BBCF-0DDA-2A56-A525B300FE27}"/>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92D4FD42-83C4-30E9-E9D1-9314EE95A8CE}"/>
              </a:ext>
            </a:extLst>
          </p:cNvPr>
          <p:cNvSpPr>
            <a:spLocks noGrp="1"/>
          </p:cNvSpPr>
          <p:nvPr>
            <p:ph idx="1"/>
          </p:nvPr>
        </p:nvSpPr>
        <p:spPr>
          <a:xfrm>
            <a:off x="838200" y="1591733"/>
            <a:ext cx="10515600" cy="4036590"/>
          </a:xfrm>
        </p:spPr>
        <p:txBody>
          <a:bodyPr/>
          <a:lstStyle/>
          <a:p>
            <a:pPr marL="0" indent="0">
              <a:buNone/>
            </a:pPr>
            <a:endParaRPr lang="en-US" dirty="0"/>
          </a:p>
          <a:p>
            <a:endParaRPr lang="en-US" dirty="0"/>
          </a:p>
        </p:txBody>
      </p:sp>
      <p:sp>
        <p:nvSpPr>
          <p:cNvPr id="6" name="Title 1">
            <a:extLst>
              <a:ext uri="{FF2B5EF4-FFF2-40B4-BE49-F238E27FC236}">
                <a16:creationId xmlns:a16="http://schemas.microsoft.com/office/drawing/2014/main" id="{BE3DCCFD-AB1D-BA0D-F992-7BE71C082692}"/>
              </a:ext>
            </a:extLst>
          </p:cNvPr>
          <p:cNvSpPr>
            <a:spLocks noGrp="1"/>
          </p:cNvSpPr>
          <p:nvPr>
            <p:ph type="title"/>
          </p:nvPr>
        </p:nvSpPr>
        <p:spPr>
          <a:xfrm>
            <a:off x="838200" y="365125"/>
            <a:ext cx="10515600" cy="1325563"/>
          </a:xfrm>
        </p:spPr>
        <p:txBody>
          <a:bodyPr/>
          <a:lstStyle/>
          <a:p>
            <a:r>
              <a:rPr lang="en-US" dirty="0"/>
              <a:t>One Justice Gap - many responses</a:t>
            </a:r>
          </a:p>
        </p:txBody>
      </p:sp>
      <p:sp>
        <p:nvSpPr>
          <p:cNvPr id="3" name="TextBox 2">
            <a:extLst>
              <a:ext uri="{FF2B5EF4-FFF2-40B4-BE49-F238E27FC236}">
                <a16:creationId xmlns:a16="http://schemas.microsoft.com/office/drawing/2014/main" id="{C494E734-E147-61D6-8753-9F65A5B3E2A6}"/>
              </a:ext>
            </a:extLst>
          </p:cNvPr>
          <p:cNvSpPr txBox="1"/>
          <p:nvPr/>
        </p:nvSpPr>
        <p:spPr>
          <a:xfrm>
            <a:off x="772159" y="1483360"/>
            <a:ext cx="10966027" cy="3929281"/>
          </a:xfrm>
          <a:prstGeom prst="rect">
            <a:avLst/>
          </a:prstGeom>
          <a:noFill/>
        </p:spPr>
        <p:txBody>
          <a:bodyPr wrap="square">
            <a:spAutoFit/>
          </a:bodyPr>
          <a:lstStyle/>
          <a:p>
            <a:pPr marL="0" marR="0">
              <a:lnSpc>
                <a:spcPct val="100000"/>
              </a:lnSpc>
              <a:spcAft>
                <a:spcPts val="1000"/>
              </a:spcAft>
              <a:buNone/>
            </a:pPr>
            <a:r>
              <a:rPr lang="en-US" sz="2800" dirty="0">
                <a:effectLst/>
                <a:latin typeface="+mn-lt"/>
                <a:ea typeface="MS Mincho" panose="02020609040205080304" pitchFamily="49" charset="-128"/>
                <a:cs typeface="Times New Roman" panose="02020603050405020304" pitchFamily="18" charset="0"/>
              </a:rPr>
              <a:t>No single delivery model can meet the full need. A coordinated response might include:</a:t>
            </a:r>
          </a:p>
          <a:p>
            <a:pPr marL="342900" marR="0" lvl="0" indent="-342900">
              <a:lnSpc>
                <a:spcPct val="100000"/>
              </a:lnSpc>
              <a:spcBef>
                <a:spcPts val="600"/>
              </a:spcBef>
              <a:spcAft>
                <a:spcPts val="600"/>
              </a:spcAft>
              <a:buFont typeface="Symbol" panose="05050102010706020507" pitchFamily="18" charset="2"/>
              <a:buChar char=""/>
              <a:tabLst>
                <a:tab pos="228600" algn="l"/>
              </a:tabLst>
            </a:pPr>
            <a:r>
              <a:rPr lang="en-US" sz="2800" dirty="0">
                <a:effectLst/>
                <a:latin typeface="+mn-lt"/>
                <a:ea typeface="MS Mincho" panose="02020609040205080304" pitchFamily="49" charset="-128"/>
                <a:cs typeface="Times New Roman" panose="02020603050405020304" pitchFamily="18" charset="0"/>
              </a:rPr>
              <a:t>Free legal aid and traditional pro bono representation</a:t>
            </a:r>
          </a:p>
          <a:p>
            <a:pPr marL="342900" marR="0" lvl="0" indent="-342900">
              <a:lnSpc>
                <a:spcPct val="100000"/>
              </a:lnSpc>
              <a:spcBef>
                <a:spcPts val="600"/>
              </a:spcBef>
              <a:spcAft>
                <a:spcPts val="600"/>
              </a:spcAft>
              <a:buFont typeface="Symbol" panose="05050102010706020507" pitchFamily="18" charset="2"/>
              <a:buChar char=""/>
              <a:tabLst>
                <a:tab pos="228600" algn="l"/>
              </a:tabLst>
            </a:pPr>
            <a:r>
              <a:rPr lang="en-US" sz="2800" dirty="0">
                <a:effectLst/>
                <a:latin typeface="+mn-lt"/>
                <a:ea typeface="MS Mincho" panose="02020609040205080304" pitchFamily="49" charset="-128"/>
                <a:cs typeface="Times New Roman" panose="02020603050405020304" pitchFamily="18" charset="0"/>
              </a:rPr>
              <a:t>Brief advice, clinics, and self-help resources</a:t>
            </a:r>
          </a:p>
          <a:p>
            <a:pPr marL="342900" marR="0" lvl="0" indent="-342900">
              <a:lnSpc>
                <a:spcPct val="100000"/>
              </a:lnSpc>
              <a:spcBef>
                <a:spcPts val="600"/>
              </a:spcBef>
              <a:spcAft>
                <a:spcPts val="600"/>
              </a:spcAft>
              <a:buFont typeface="Symbol" panose="05050102010706020507" pitchFamily="18" charset="2"/>
              <a:buChar char=""/>
              <a:tabLst>
                <a:tab pos="228600" algn="l"/>
              </a:tabLst>
            </a:pPr>
            <a:r>
              <a:rPr lang="en-US" sz="2800" dirty="0">
                <a:effectLst/>
                <a:latin typeface="+mn-lt"/>
                <a:ea typeface="MS Mincho" panose="02020609040205080304" pitchFamily="49" charset="-128"/>
                <a:cs typeface="Times New Roman" panose="02020603050405020304" pitchFamily="18" charset="0"/>
              </a:rPr>
              <a:t>Limited-scope representation</a:t>
            </a:r>
          </a:p>
          <a:p>
            <a:pPr marL="342900" marR="0" lvl="0" indent="-342900">
              <a:lnSpc>
                <a:spcPct val="100000"/>
              </a:lnSpc>
              <a:spcBef>
                <a:spcPts val="600"/>
              </a:spcBef>
              <a:spcAft>
                <a:spcPts val="600"/>
              </a:spcAft>
              <a:buFont typeface="Symbol" panose="05050102010706020507" pitchFamily="18" charset="2"/>
              <a:buChar char=""/>
              <a:tabLst>
                <a:tab pos="228600" algn="l"/>
              </a:tabLst>
            </a:pPr>
            <a:r>
              <a:rPr lang="en-US" sz="2800" dirty="0">
                <a:effectLst/>
                <a:latin typeface="+mn-lt"/>
                <a:ea typeface="MS Mincho" panose="02020609040205080304" pitchFamily="49" charset="-128"/>
                <a:cs typeface="Times New Roman" panose="02020603050405020304" pitchFamily="18" charset="0"/>
              </a:rPr>
              <a:t>Reduced-fee or “low bono” services</a:t>
            </a:r>
          </a:p>
          <a:p>
            <a:pPr marL="342900" marR="0" lvl="0" indent="-342900">
              <a:lnSpc>
                <a:spcPct val="100000"/>
              </a:lnSpc>
              <a:spcBef>
                <a:spcPts val="600"/>
              </a:spcBef>
              <a:spcAft>
                <a:spcPts val="600"/>
              </a:spcAft>
              <a:buFont typeface="Symbol" panose="05050102010706020507" pitchFamily="18" charset="2"/>
              <a:buChar char=""/>
              <a:tabLst>
                <a:tab pos="228600" algn="l"/>
              </a:tabLst>
            </a:pPr>
            <a:r>
              <a:rPr lang="en-US" sz="2800" dirty="0">
                <a:effectLst/>
                <a:latin typeface="+mn-lt"/>
                <a:ea typeface="MS Mincho" panose="02020609040205080304" pitchFamily="49" charset="-128"/>
                <a:cs typeface="Times New Roman" panose="02020603050405020304" pitchFamily="18" charset="0"/>
              </a:rPr>
              <a:t>Referral pathways that help people find the right service</a:t>
            </a:r>
            <a:endParaRPr lang="en-US" sz="2800" dirty="0"/>
          </a:p>
        </p:txBody>
      </p:sp>
    </p:spTree>
    <p:extLst>
      <p:ext uri="{BB962C8B-B14F-4D97-AF65-F5344CB8AC3E}">
        <p14:creationId xmlns:p14="http://schemas.microsoft.com/office/powerpoint/2010/main" val="29097274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3"/>
        <p:cNvGrpSpPr/>
        <p:nvPr/>
      </p:nvGrpSpPr>
      <p:grpSpPr>
        <a:xfrm>
          <a:off x="0" y="0"/>
          <a:ext cx="0" cy="0"/>
          <a:chOff x="0" y="0"/>
          <a:chExt cx="0" cy="0"/>
        </a:xfrm>
      </p:grpSpPr>
      <p:sp>
        <p:nvSpPr>
          <p:cNvPr id="100" name="Rectangle 99">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4" name="Google Shape;94;g124f51858b2_0_5"/>
          <p:cNvSpPr txBox="1">
            <a:spLocks noGrp="1"/>
          </p:cNvSpPr>
          <p:nvPr>
            <p:ph type="title"/>
          </p:nvPr>
        </p:nvSpPr>
        <p:spPr>
          <a:xfrm>
            <a:off x="777240" y="731519"/>
            <a:ext cx="2845191" cy="3237579"/>
          </a:xfrm>
          <a:prstGeom prst="rect">
            <a:avLst/>
          </a:prstGeom>
        </p:spPr>
        <p:txBody>
          <a:bodyPr spcFirstLastPara="1" lIns="91425" tIns="45700" rIns="91425" bIns="45700" anchorCtr="0">
            <a:normAutofit/>
          </a:bodyPr>
          <a:lstStyle/>
          <a:p>
            <a:pPr marL="0" lvl="0" indent="0" rtl="0">
              <a:spcBef>
                <a:spcPts val="0"/>
              </a:spcBef>
              <a:spcAft>
                <a:spcPts val="0"/>
              </a:spcAft>
              <a:buClr>
                <a:schemeClr val="dk1"/>
              </a:buClr>
              <a:buSzPts val="4400"/>
              <a:buFont typeface="Calibri"/>
              <a:buNone/>
            </a:pPr>
            <a:r>
              <a:rPr lang="en-US" sz="3800" b="1">
                <a:solidFill>
                  <a:srgbClr val="FFFFFF"/>
                </a:solidFill>
                <a:latin typeface="Arial"/>
                <a:ea typeface="Arial"/>
                <a:cs typeface="Arial"/>
                <a:sym typeface="Arial"/>
              </a:rPr>
              <a:t>The “Low Bono” Solution</a:t>
            </a:r>
          </a:p>
        </p:txBody>
      </p:sp>
      <p:sp>
        <p:nvSpPr>
          <p:cNvPr id="102" name="Rectangle 101">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4" name="Rectangle 103">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5" name="Google Shape;95;g124f51858b2_0_5"/>
          <p:cNvSpPr txBox="1">
            <a:spLocks noGrp="1"/>
          </p:cNvSpPr>
          <p:nvPr>
            <p:ph idx="1"/>
          </p:nvPr>
        </p:nvSpPr>
        <p:spPr>
          <a:xfrm>
            <a:off x="4379709" y="686862"/>
            <a:ext cx="7037591" cy="5475129"/>
          </a:xfrm>
          <a:prstGeom prst="rect">
            <a:avLst/>
          </a:prstGeom>
        </p:spPr>
        <p:txBody>
          <a:bodyPr spcFirstLastPara="1" lIns="91425" tIns="45700" rIns="91425" bIns="45700" anchor="ctr" anchorCtr="0">
            <a:normAutofit/>
          </a:bodyPr>
          <a:lstStyle/>
          <a:p>
            <a:pPr marL="228600" lvl="0" indent="-241300" rtl="0">
              <a:spcBef>
                <a:spcPts val="0"/>
              </a:spcBef>
              <a:spcAft>
                <a:spcPts val="0"/>
              </a:spcAft>
              <a:buClr>
                <a:schemeClr val="dk1"/>
              </a:buClr>
              <a:buSzPts val="3000"/>
              <a:buFont typeface="Arial"/>
              <a:buChar char="•"/>
            </a:pPr>
            <a:r>
              <a:rPr lang="en-US" sz="2600" dirty="0">
                <a:latin typeface="Arial"/>
                <a:ea typeface="Arial"/>
                <a:cs typeface="Arial"/>
                <a:sym typeface="Arial"/>
              </a:rPr>
              <a:t>The preceding slides show that there is a massive unmet need for legal services among clients who cannot afford to pay full rates</a:t>
            </a:r>
          </a:p>
          <a:p>
            <a:pPr marL="228600" lvl="0" indent="-241300" rtl="0">
              <a:spcBef>
                <a:spcPts val="1000"/>
              </a:spcBef>
              <a:spcAft>
                <a:spcPts val="0"/>
              </a:spcAft>
              <a:buClr>
                <a:schemeClr val="dk1"/>
              </a:buClr>
              <a:buSzPts val="3000"/>
              <a:buFont typeface="Arial"/>
              <a:buChar char="•"/>
            </a:pPr>
            <a:r>
              <a:rPr lang="en-US" sz="2600" dirty="0">
                <a:latin typeface="Arial"/>
                <a:ea typeface="Arial"/>
                <a:cs typeface="Arial"/>
                <a:sym typeface="Arial"/>
              </a:rPr>
              <a:t>The Legal Services Corporation and others have recognized that offering legal services at substantially reduced rates may permit those lawyers to provide a valuable service without sacrificing their practice</a:t>
            </a:r>
          </a:p>
        </p:txBody>
      </p:sp>
    </p:spTree>
    <p:extLst>
      <p:ext uri="{BB962C8B-B14F-4D97-AF65-F5344CB8AC3E}">
        <p14:creationId xmlns:p14="http://schemas.microsoft.com/office/powerpoint/2010/main" val="26442201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3"/>
        <p:cNvGrpSpPr/>
        <p:nvPr/>
      </p:nvGrpSpPr>
      <p:grpSpPr>
        <a:xfrm>
          <a:off x="0" y="0"/>
          <a:ext cx="0" cy="0"/>
          <a:chOff x="0" y="0"/>
          <a:chExt cx="0" cy="0"/>
        </a:xfrm>
      </p:grpSpPr>
      <p:sp>
        <p:nvSpPr>
          <p:cNvPr id="100" name="Rectangle 99">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4" name="Google Shape;94;g124f51858b2_0_5"/>
          <p:cNvSpPr txBox="1">
            <a:spLocks noGrp="1"/>
          </p:cNvSpPr>
          <p:nvPr>
            <p:ph type="title"/>
          </p:nvPr>
        </p:nvSpPr>
        <p:spPr>
          <a:xfrm>
            <a:off x="777240" y="731519"/>
            <a:ext cx="2845191" cy="3237579"/>
          </a:xfrm>
          <a:prstGeom prst="rect">
            <a:avLst/>
          </a:prstGeom>
        </p:spPr>
        <p:txBody>
          <a:bodyPr spcFirstLastPara="1" lIns="91425" tIns="45700" rIns="91425" bIns="45700" anchorCtr="0">
            <a:normAutofit/>
          </a:bodyPr>
          <a:lstStyle/>
          <a:p>
            <a:pPr marL="0" lvl="0" indent="0" rtl="0">
              <a:spcBef>
                <a:spcPts val="0"/>
              </a:spcBef>
              <a:spcAft>
                <a:spcPts val="0"/>
              </a:spcAft>
              <a:buClr>
                <a:schemeClr val="dk1"/>
              </a:buClr>
              <a:buSzPts val="4400"/>
              <a:buFont typeface="Calibri"/>
              <a:buNone/>
            </a:pPr>
            <a:r>
              <a:rPr lang="en-US" sz="3800" b="1">
                <a:solidFill>
                  <a:srgbClr val="FFFFFF"/>
                </a:solidFill>
                <a:latin typeface="Arial"/>
                <a:ea typeface="Arial"/>
                <a:cs typeface="Arial"/>
                <a:sym typeface="Arial"/>
              </a:rPr>
              <a:t>The “Low Bono” Solution</a:t>
            </a:r>
          </a:p>
        </p:txBody>
      </p:sp>
      <p:sp>
        <p:nvSpPr>
          <p:cNvPr id="102" name="Rectangle 101">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4" name="Rectangle 103">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5" name="Google Shape;95;g124f51858b2_0_5"/>
          <p:cNvSpPr txBox="1">
            <a:spLocks noGrp="1"/>
          </p:cNvSpPr>
          <p:nvPr>
            <p:ph idx="1"/>
          </p:nvPr>
        </p:nvSpPr>
        <p:spPr>
          <a:xfrm>
            <a:off x="4379709" y="686862"/>
            <a:ext cx="7037591" cy="5475129"/>
          </a:xfrm>
          <a:prstGeom prst="rect">
            <a:avLst/>
          </a:prstGeom>
        </p:spPr>
        <p:txBody>
          <a:bodyPr spcFirstLastPara="1" lIns="91425" tIns="45700" rIns="91425" bIns="45700" anchor="ctr" anchorCtr="0">
            <a:normAutofit/>
          </a:bodyPr>
          <a:lstStyle/>
          <a:p>
            <a:pPr marL="228600" lvl="0" indent="-241300" rtl="0">
              <a:spcBef>
                <a:spcPts val="1000"/>
              </a:spcBef>
              <a:spcAft>
                <a:spcPts val="0"/>
              </a:spcAft>
              <a:buClr>
                <a:schemeClr val="dk1"/>
              </a:buClr>
              <a:buSzPts val="3000"/>
              <a:buFont typeface="Arial"/>
              <a:buChar char="•"/>
            </a:pPr>
            <a:r>
              <a:rPr lang="en-US" sz="2600" dirty="0">
                <a:latin typeface="Arial"/>
                <a:ea typeface="Arial"/>
                <a:cs typeface="Arial"/>
                <a:sym typeface="Arial"/>
              </a:rPr>
              <a:t>And roughly ¾ of the legal profession work in firms of five or fewer lawyers</a:t>
            </a:r>
          </a:p>
          <a:p>
            <a:pPr marL="228600" lvl="0" indent="-241300" rtl="0">
              <a:spcBef>
                <a:spcPts val="1000"/>
              </a:spcBef>
              <a:spcAft>
                <a:spcPts val="0"/>
              </a:spcAft>
              <a:buClr>
                <a:schemeClr val="dk1"/>
              </a:buClr>
              <a:buSzPts val="3000"/>
              <a:buFont typeface="Arial"/>
              <a:buChar char="•"/>
            </a:pPr>
            <a:r>
              <a:rPr lang="en-US" sz="2600" dirty="0">
                <a:latin typeface="Arial"/>
                <a:ea typeface="Arial"/>
                <a:cs typeface="Arial"/>
                <a:sym typeface="Arial"/>
              </a:rPr>
              <a:t>As shown on the next slide, they are as eager to serve as lawyers at big firms</a:t>
            </a:r>
          </a:p>
          <a:p>
            <a:pPr marL="228600" lvl="0" indent="-241300" rtl="0">
              <a:spcBef>
                <a:spcPts val="1000"/>
              </a:spcBef>
              <a:spcAft>
                <a:spcPts val="0"/>
              </a:spcAft>
              <a:buClr>
                <a:schemeClr val="dk1"/>
              </a:buClr>
              <a:buSzPts val="3000"/>
              <a:buFont typeface="Arial"/>
              <a:buChar char="•"/>
            </a:pPr>
            <a:r>
              <a:rPr lang="en-US" sz="2600" dirty="0">
                <a:latin typeface="Arial"/>
                <a:ea typeface="Arial"/>
                <a:cs typeface="Arial"/>
                <a:sym typeface="Arial"/>
              </a:rPr>
              <a:t>But </a:t>
            </a:r>
            <a:r>
              <a:rPr lang="en-US" sz="2600" dirty="0" err="1">
                <a:latin typeface="Arial"/>
                <a:ea typeface="Arial"/>
                <a:cs typeface="Arial"/>
                <a:sym typeface="Arial"/>
              </a:rPr>
              <a:t>oftethey</a:t>
            </a:r>
            <a:r>
              <a:rPr lang="en-US" sz="2600" dirty="0">
                <a:latin typeface="Arial"/>
                <a:ea typeface="Arial"/>
                <a:cs typeface="Arial"/>
                <a:sym typeface="Arial"/>
              </a:rPr>
              <a:t> generally cannot afford to devote extended time to matters that generate no income at all</a:t>
            </a:r>
          </a:p>
        </p:txBody>
      </p:sp>
    </p:spTree>
    <p:extLst>
      <p:ext uri="{BB962C8B-B14F-4D97-AF65-F5344CB8AC3E}">
        <p14:creationId xmlns:p14="http://schemas.microsoft.com/office/powerpoint/2010/main" val="20359795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CD8073F-105B-4AF8-318E-673EEDD5CCDE}"/>
              </a:ext>
            </a:extLst>
          </p:cNvPr>
          <p:cNvPicPr>
            <a:picLocks noChangeAspect="1"/>
          </p:cNvPicPr>
          <p:nvPr/>
        </p:nvPicPr>
        <p:blipFill>
          <a:blip r:embed="rId2">
            <a:extLst>
              <a:ext uri="{BEBA8EAE-BF5A-486C-A8C5-ECC9F3942E4B}">
                <a14:imgProps xmlns:a14="http://schemas.microsoft.com/office/drawing/2010/main">
                  <a14:imgLayer r:embed="rId3">
                    <a14:imgEffect>
                      <a14:artisticCrisscrossEtching/>
                    </a14:imgEffect>
                  </a14:imgLayer>
                </a14:imgProps>
              </a:ext>
            </a:extLst>
          </a:blip>
          <a:stretch>
            <a:fillRect/>
          </a:stretch>
        </p:blipFill>
        <p:spPr>
          <a:xfrm>
            <a:off x="1601887" y="1464276"/>
            <a:ext cx="8465325" cy="3700848"/>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1734542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3"/>
        <p:cNvGrpSpPr/>
        <p:nvPr/>
      </p:nvGrpSpPr>
      <p:grpSpPr>
        <a:xfrm>
          <a:off x="0" y="0"/>
          <a:ext cx="0" cy="0"/>
          <a:chOff x="0" y="0"/>
          <a:chExt cx="0" cy="0"/>
        </a:xfrm>
      </p:grpSpPr>
      <p:sp>
        <p:nvSpPr>
          <p:cNvPr id="100" name="Rectangle 99">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4" name="Google Shape;94;g124f51858b2_0_5"/>
          <p:cNvSpPr txBox="1">
            <a:spLocks noGrp="1"/>
          </p:cNvSpPr>
          <p:nvPr>
            <p:ph type="title"/>
          </p:nvPr>
        </p:nvSpPr>
        <p:spPr>
          <a:xfrm>
            <a:off x="777240" y="731519"/>
            <a:ext cx="2845191" cy="3237579"/>
          </a:xfrm>
          <a:prstGeom prst="rect">
            <a:avLst/>
          </a:prstGeom>
        </p:spPr>
        <p:txBody>
          <a:bodyPr spcFirstLastPara="1" lIns="91425" tIns="45700" rIns="91425" bIns="45700" anchorCtr="0">
            <a:normAutofit/>
          </a:bodyPr>
          <a:lstStyle/>
          <a:p>
            <a:pPr marL="0" lvl="0" indent="0" rtl="0">
              <a:spcBef>
                <a:spcPts val="0"/>
              </a:spcBef>
              <a:spcAft>
                <a:spcPts val="0"/>
              </a:spcAft>
              <a:buClr>
                <a:schemeClr val="dk1"/>
              </a:buClr>
              <a:buSzPts val="4400"/>
              <a:buFont typeface="Calibri"/>
              <a:buNone/>
            </a:pPr>
            <a:r>
              <a:rPr lang="en-US" sz="3800" b="1">
                <a:solidFill>
                  <a:srgbClr val="FFFFFF"/>
                </a:solidFill>
                <a:latin typeface="Arial"/>
                <a:ea typeface="Arial"/>
                <a:cs typeface="Arial"/>
                <a:sym typeface="Arial"/>
              </a:rPr>
              <a:t>The “Low Bono” Solution</a:t>
            </a:r>
          </a:p>
        </p:txBody>
      </p:sp>
      <p:sp>
        <p:nvSpPr>
          <p:cNvPr id="102" name="Rectangle 101">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4" name="Rectangle 103">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5" name="Google Shape;95;g124f51858b2_0_5"/>
          <p:cNvSpPr txBox="1">
            <a:spLocks noGrp="1"/>
          </p:cNvSpPr>
          <p:nvPr>
            <p:ph idx="1"/>
          </p:nvPr>
        </p:nvSpPr>
        <p:spPr>
          <a:xfrm>
            <a:off x="4379709" y="686862"/>
            <a:ext cx="7037591" cy="5475129"/>
          </a:xfrm>
          <a:prstGeom prst="rect">
            <a:avLst/>
          </a:prstGeom>
        </p:spPr>
        <p:txBody>
          <a:bodyPr spcFirstLastPara="1" lIns="91425" tIns="45700" rIns="91425" bIns="45700" anchor="ctr" anchorCtr="0">
            <a:normAutofit/>
          </a:bodyPr>
          <a:lstStyle/>
          <a:p>
            <a:pPr marL="228600" lvl="0" indent="-241300" rtl="0">
              <a:spcBef>
                <a:spcPts val="600"/>
              </a:spcBef>
              <a:spcAft>
                <a:spcPts val="600"/>
              </a:spcAft>
              <a:buClr>
                <a:schemeClr val="dk1"/>
              </a:buClr>
              <a:buSzPts val="3000"/>
              <a:buFont typeface="Arial"/>
              <a:buChar char="•"/>
            </a:pPr>
            <a:r>
              <a:rPr lang="en-US" sz="2600" dirty="0">
                <a:latin typeface="Arial"/>
                <a:ea typeface="Arial"/>
                <a:cs typeface="Arial"/>
                <a:sym typeface="Arial"/>
              </a:rPr>
              <a:t>“Low bono” means offering reduced-fee services to those with incomes between 200-400% of the poverty line</a:t>
            </a:r>
          </a:p>
          <a:p>
            <a:pPr marL="228600" lvl="0" indent="-241300" rtl="0">
              <a:spcBef>
                <a:spcPts val="600"/>
              </a:spcBef>
              <a:spcAft>
                <a:spcPts val="600"/>
              </a:spcAft>
              <a:buClr>
                <a:schemeClr val="dk1"/>
              </a:buClr>
              <a:buSzPts val="3000"/>
              <a:buFont typeface="Arial"/>
              <a:buChar char="•"/>
            </a:pPr>
            <a:r>
              <a:rPr lang="en-US" sz="2600" dirty="0">
                <a:latin typeface="Arial"/>
                <a:ea typeface="Arial"/>
                <a:cs typeface="Arial"/>
                <a:sym typeface="Arial"/>
              </a:rPr>
              <a:t>Generally 40-50% lower than market rate</a:t>
            </a:r>
          </a:p>
          <a:p>
            <a:pPr marL="228600" lvl="0" indent="-241300" rtl="0">
              <a:spcBef>
                <a:spcPts val="600"/>
              </a:spcBef>
              <a:spcAft>
                <a:spcPts val="600"/>
              </a:spcAft>
              <a:buClr>
                <a:schemeClr val="dk1"/>
              </a:buClr>
              <a:buSzPts val="3000"/>
              <a:buFont typeface="Arial"/>
              <a:buChar char="•"/>
            </a:pPr>
            <a:r>
              <a:rPr lang="en-US" sz="2600" dirty="0">
                <a:latin typeface="Arial"/>
                <a:ea typeface="Arial"/>
                <a:cs typeface="Arial"/>
                <a:sym typeface="Arial"/>
              </a:rPr>
              <a:t>Recognized as an alternative for lawyers “who simply cannot afford to donate services”</a:t>
            </a:r>
          </a:p>
          <a:p>
            <a:pPr marL="228600" lvl="0" indent="-241300" rtl="0">
              <a:spcBef>
                <a:spcPts val="600"/>
              </a:spcBef>
              <a:spcAft>
                <a:spcPts val="600"/>
              </a:spcAft>
              <a:buClr>
                <a:schemeClr val="dk1"/>
              </a:buClr>
              <a:buSzPts val="3000"/>
              <a:buFont typeface="Arial"/>
              <a:buChar char="•"/>
            </a:pPr>
            <a:r>
              <a:rPr lang="en-US" sz="2600" dirty="0">
                <a:latin typeface="Arial"/>
                <a:ea typeface="Arial"/>
                <a:cs typeface="Arial"/>
                <a:sym typeface="Arial"/>
              </a:rPr>
              <a:t>And as a means for lawyers to navigate a changing legal marketplace where few can afford traditional full-service lawyers</a:t>
            </a:r>
          </a:p>
          <a:p>
            <a:pPr marL="228600" lvl="0" indent="-241300" rtl="0">
              <a:spcBef>
                <a:spcPts val="0"/>
              </a:spcBef>
              <a:spcAft>
                <a:spcPts val="0"/>
              </a:spcAft>
              <a:buClr>
                <a:schemeClr val="dk1"/>
              </a:buClr>
              <a:buSzPts val="3000"/>
              <a:buFont typeface="Arial"/>
              <a:buChar char="•"/>
            </a:pPr>
            <a:endParaRPr lang="en-US" sz="2600" dirty="0">
              <a:latin typeface="Arial"/>
              <a:ea typeface="Arial"/>
              <a:cs typeface="Arial"/>
              <a:sym typeface="Arial"/>
            </a:endParaRPr>
          </a:p>
        </p:txBody>
      </p:sp>
    </p:spTree>
    <p:extLst>
      <p:ext uri="{BB962C8B-B14F-4D97-AF65-F5344CB8AC3E}">
        <p14:creationId xmlns:p14="http://schemas.microsoft.com/office/powerpoint/2010/main" val="38394225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9"/>
        <p:cNvGrpSpPr/>
        <p:nvPr/>
      </p:nvGrpSpPr>
      <p:grpSpPr>
        <a:xfrm>
          <a:off x="0" y="0"/>
          <a:ext cx="0" cy="0"/>
          <a:chOff x="0" y="0"/>
          <a:chExt cx="0" cy="0"/>
        </a:xfrm>
      </p:grpSpPr>
      <p:sp>
        <p:nvSpPr>
          <p:cNvPr id="106" name="Rectangle 105">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7" y="321731"/>
            <a:ext cx="4142096" cy="6213425"/>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0" name="Google Shape;100;g124f51858b2_0_10"/>
          <p:cNvSpPr txBox="1">
            <a:spLocks noGrp="1"/>
          </p:cNvSpPr>
          <p:nvPr>
            <p:ph type="title" idx="4294967295"/>
          </p:nvPr>
        </p:nvSpPr>
        <p:spPr>
          <a:xfrm>
            <a:off x="524256" y="583616"/>
            <a:ext cx="3722141" cy="5520579"/>
          </a:xfrm>
          <a:prstGeom prst="rect">
            <a:avLst/>
          </a:prstGeom>
        </p:spPr>
        <p:txBody>
          <a:bodyPr spcFirstLastPara="1" vert="horz" lIns="91440" tIns="45720" rIns="91440" bIns="45720" rtlCol="0" anchor="ctr" anchorCtr="0">
            <a:normAutofit/>
          </a:bodyPr>
          <a:lstStyle/>
          <a:p>
            <a:pPr marL="0" lvl="0" indent="0">
              <a:spcAft>
                <a:spcPts val="0"/>
              </a:spcAft>
              <a:buClr>
                <a:schemeClr val="dk1"/>
              </a:buClr>
              <a:buSzPts val="4400"/>
            </a:pPr>
            <a:r>
              <a:rPr lang="en-US" b="1" kern="1200" dirty="0">
                <a:solidFill>
                  <a:srgbClr val="FFFFFF"/>
                </a:solidFill>
                <a:latin typeface="+mj-lt"/>
                <a:ea typeface="+mj-ea"/>
                <a:cs typeface="+mj-cs"/>
                <a:sym typeface="Arial"/>
              </a:rPr>
              <a:t>Ethical Foundations</a:t>
            </a:r>
          </a:p>
        </p:txBody>
      </p:sp>
      <p:sp>
        <p:nvSpPr>
          <p:cNvPr id="108" name="Rectangle 107">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9503" y="321732"/>
            <a:ext cx="7240765"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1" name="Google Shape;101;g124f51858b2_0_10"/>
          <p:cNvSpPr txBox="1">
            <a:spLocks noGrp="1"/>
          </p:cNvSpPr>
          <p:nvPr>
            <p:ph type="body" idx="1"/>
          </p:nvPr>
        </p:nvSpPr>
        <p:spPr>
          <a:xfrm>
            <a:off x="4934269" y="583616"/>
            <a:ext cx="6594189" cy="5520579"/>
          </a:xfrm>
          <a:prstGeom prst="rect">
            <a:avLst/>
          </a:prstGeom>
        </p:spPr>
        <p:txBody>
          <a:bodyPr spcFirstLastPara="1" vert="horz" lIns="91440" tIns="45720" rIns="91440" bIns="45720" rtlCol="0" anchor="ctr" anchorCtr="0">
            <a:normAutofit/>
          </a:bodyPr>
          <a:lstStyle/>
          <a:p>
            <a:pPr marL="228600" lvl="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Rules of lawyer ethics have long recognized an obligation to address the justice gap via pro bono and low bono</a:t>
            </a:r>
          </a:p>
          <a:p>
            <a:pPr marL="228600" lvl="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Model Code of </a:t>
            </a:r>
            <a:r>
              <a:rPr lang="en-US" sz="2200" dirty="0" err="1">
                <a:solidFill>
                  <a:srgbClr val="FFFFFF"/>
                </a:solidFill>
                <a:latin typeface="+mn-lt"/>
                <a:ea typeface="+mn-ea"/>
                <a:cs typeface="+mn-cs"/>
                <a:sym typeface="Arial"/>
              </a:rPr>
              <a:t>Prof’l</a:t>
            </a:r>
            <a:r>
              <a:rPr lang="en-US" sz="2200" dirty="0">
                <a:solidFill>
                  <a:srgbClr val="FFFFFF"/>
                </a:solidFill>
                <a:latin typeface="+mn-lt"/>
                <a:ea typeface="+mn-ea"/>
                <a:cs typeface="+mn-cs"/>
                <a:sym typeface="Arial"/>
              </a:rPr>
              <a:t> Resp. EC 2-16 admonished lawyers to accommodate individuals unable to pay all or a portion of a reasonable legal fee </a:t>
            </a:r>
          </a:p>
          <a:p>
            <a:pPr marL="228600" lvl="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But a 1961 ABA ethics opinion cautioned that the quality of service must not suffer as a result of inadequate compensation</a:t>
            </a:r>
          </a:p>
          <a:p>
            <a:pPr marL="228600" lvl="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Today, rules of ethics balance these considerations by encouraging pro bono and low bono representations and subjecting them to the same standards of competence and diligence</a:t>
            </a:r>
            <a:br>
              <a:rPr lang="en-US" sz="2200" dirty="0">
                <a:solidFill>
                  <a:srgbClr val="FFFFFF"/>
                </a:solidFill>
                <a:latin typeface="+mn-lt"/>
                <a:ea typeface="+mn-ea"/>
                <a:cs typeface="+mn-cs"/>
                <a:sym typeface="Arial"/>
              </a:rPr>
            </a:br>
            <a:endParaRPr lang="en-US" sz="2200" dirty="0">
              <a:solidFill>
                <a:srgbClr val="FFFFFF"/>
              </a:solidFill>
              <a:latin typeface="+mn-lt"/>
              <a:ea typeface="+mn-ea"/>
              <a:cs typeface="+mn-cs"/>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9"/>
        <p:cNvGrpSpPr/>
        <p:nvPr/>
      </p:nvGrpSpPr>
      <p:grpSpPr>
        <a:xfrm>
          <a:off x="0" y="0"/>
          <a:ext cx="0" cy="0"/>
          <a:chOff x="0" y="0"/>
          <a:chExt cx="0" cy="0"/>
        </a:xfrm>
      </p:grpSpPr>
      <p:sp>
        <p:nvSpPr>
          <p:cNvPr id="106" name="Rectangle 105">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7" y="321731"/>
            <a:ext cx="4142096" cy="6213425"/>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0" name="Google Shape;100;g124f51858b2_0_10"/>
          <p:cNvSpPr txBox="1">
            <a:spLocks noGrp="1"/>
          </p:cNvSpPr>
          <p:nvPr>
            <p:ph type="title" idx="4294967295"/>
          </p:nvPr>
        </p:nvSpPr>
        <p:spPr>
          <a:xfrm>
            <a:off x="524256" y="583616"/>
            <a:ext cx="3722141" cy="5520579"/>
          </a:xfrm>
          <a:prstGeom prst="rect">
            <a:avLst/>
          </a:prstGeom>
        </p:spPr>
        <p:txBody>
          <a:bodyPr spcFirstLastPara="1" vert="horz" lIns="91440" tIns="45720" rIns="91440" bIns="45720" rtlCol="0" anchor="ctr" anchorCtr="0">
            <a:normAutofit/>
          </a:bodyPr>
          <a:lstStyle/>
          <a:p>
            <a:pPr marL="0" lvl="0" indent="0">
              <a:spcAft>
                <a:spcPts val="0"/>
              </a:spcAft>
              <a:buClr>
                <a:schemeClr val="dk1"/>
              </a:buClr>
              <a:buSzPts val="4400"/>
            </a:pPr>
            <a:r>
              <a:rPr lang="en-US" b="1" kern="1200">
                <a:solidFill>
                  <a:srgbClr val="FFFFFF"/>
                </a:solidFill>
                <a:latin typeface="+mj-lt"/>
                <a:ea typeface="+mj-ea"/>
                <a:cs typeface="+mj-cs"/>
                <a:sym typeface="Arial"/>
              </a:rPr>
              <a:t>Low Bono = Pro Bono</a:t>
            </a:r>
          </a:p>
        </p:txBody>
      </p:sp>
      <p:sp>
        <p:nvSpPr>
          <p:cNvPr id="108" name="Rectangle 107">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9503" y="321732"/>
            <a:ext cx="7240765"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1" name="Google Shape;101;g124f51858b2_0_10"/>
          <p:cNvSpPr txBox="1">
            <a:spLocks noGrp="1"/>
          </p:cNvSpPr>
          <p:nvPr>
            <p:ph type="body" idx="1"/>
          </p:nvPr>
        </p:nvSpPr>
        <p:spPr>
          <a:xfrm>
            <a:off x="4934269" y="583616"/>
            <a:ext cx="6594189" cy="5520579"/>
          </a:xfrm>
          <a:prstGeom prst="rect">
            <a:avLst/>
          </a:prstGeom>
        </p:spPr>
        <p:txBody>
          <a:bodyPr spcFirstLastPara="1" vert="horz" lIns="91440" tIns="45720" rIns="91440" bIns="45720" rtlCol="0" anchor="ctr" anchorCtr="0">
            <a:normAutofit/>
          </a:bodyPr>
          <a:lstStyle/>
          <a:p>
            <a:pPr marL="228600" lvl="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Current ethics rules recognize the importance of lawyers addressing the Justice Gap</a:t>
            </a:r>
          </a:p>
          <a:p>
            <a:pPr marL="228600" lvl="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ABA Model Rule of Professional Conduct 6.1: “Every lawyer has a professional responsibility to provide legal services to those unable to pay.” </a:t>
            </a:r>
          </a:p>
          <a:p>
            <a:pPr marL="228600" lvl="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Recommends 50 hours/ year of “pro bono service” which includes “</a:t>
            </a:r>
            <a:r>
              <a:rPr lang="en-US" sz="2200" i="0" dirty="0">
                <a:solidFill>
                  <a:srgbClr val="FFFFFF"/>
                </a:solidFill>
                <a:latin typeface="+mn-lt"/>
                <a:ea typeface="+mn-ea"/>
                <a:cs typeface="+mn-cs"/>
                <a:sym typeface="Arial"/>
              </a:rPr>
              <a:t>delivery of legal services at no fee or substantially reduced fee to individuals”</a:t>
            </a:r>
          </a:p>
          <a:p>
            <a:pPr marL="228600" lvl="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But recommends a “substantial majority” of the 50 hours should be legal services with no fee</a:t>
            </a:r>
          </a:p>
          <a:p>
            <a:pPr marL="228600" lvl="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The ABA thus recognizes “low bono” as “pro bono” but then appears to prioritize free services (“the lawyer should … provide a substantial majority of the (50) hours … without fee. …”</a:t>
            </a:r>
          </a:p>
          <a:p>
            <a:pPr marL="0" lvl="0" indent="0">
              <a:lnSpc>
                <a:spcPct val="90000"/>
              </a:lnSpc>
              <a:spcBef>
                <a:spcPts val="600"/>
              </a:spcBef>
              <a:spcAft>
                <a:spcPts val="600"/>
              </a:spcAft>
              <a:buClr>
                <a:schemeClr val="lt1"/>
              </a:buClr>
              <a:buSzPct val="145833"/>
            </a:pPr>
            <a:endParaRPr lang="en-US" sz="2200" dirty="0">
              <a:solidFill>
                <a:srgbClr val="FFFFFF"/>
              </a:solidFill>
              <a:latin typeface="+mn-lt"/>
              <a:ea typeface="+mn-ea"/>
              <a:cs typeface="+mn-cs"/>
              <a:sym typeface="Arial"/>
            </a:endParaRPr>
          </a:p>
        </p:txBody>
      </p:sp>
    </p:spTree>
    <p:extLst>
      <p:ext uri="{BB962C8B-B14F-4D97-AF65-F5344CB8AC3E}">
        <p14:creationId xmlns:p14="http://schemas.microsoft.com/office/powerpoint/2010/main" val="19283701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9"/>
        <p:cNvGrpSpPr/>
        <p:nvPr/>
      </p:nvGrpSpPr>
      <p:grpSpPr>
        <a:xfrm>
          <a:off x="0" y="0"/>
          <a:ext cx="0" cy="0"/>
          <a:chOff x="0" y="0"/>
          <a:chExt cx="0" cy="0"/>
        </a:xfrm>
      </p:grpSpPr>
      <p:sp>
        <p:nvSpPr>
          <p:cNvPr id="106" name="Rectangle 105">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7" y="321731"/>
            <a:ext cx="4142096" cy="6213425"/>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0" name="Google Shape;100;g124f51858b2_0_10"/>
          <p:cNvSpPr txBox="1">
            <a:spLocks noGrp="1"/>
          </p:cNvSpPr>
          <p:nvPr>
            <p:ph type="title" idx="4294967295"/>
          </p:nvPr>
        </p:nvSpPr>
        <p:spPr>
          <a:xfrm>
            <a:off x="524256" y="583616"/>
            <a:ext cx="3722141" cy="5520579"/>
          </a:xfrm>
          <a:prstGeom prst="rect">
            <a:avLst/>
          </a:prstGeom>
        </p:spPr>
        <p:txBody>
          <a:bodyPr spcFirstLastPara="1" vert="horz" lIns="91440" tIns="45720" rIns="91440" bIns="45720" rtlCol="0" anchor="ctr" anchorCtr="0">
            <a:normAutofit/>
          </a:bodyPr>
          <a:lstStyle/>
          <a:p>
            <a:pPr marL="0" lvl="0" indent="0">
              <a:spcAft>
                <a:spcPts val="0"/>
              </a:spcAft>
              <a:buClr>
                <a:schemeClr val="dk1"/>
              </a:buClr>
              <a:buSzPts val="4400"/>
            </a:pPr>
            <a:r>
              <a:rPr lang="en-US" b="1" kern="1200">
                <a:solidFill>
                  <a:srgbClr val="FFFFFF"/>
                </a:solidFill>
                <a:latin typeface="+mj-lt"/>
                <a:ea typeface="+mj-ea"/>
                <a:cs typeface="+mj-cs"/>
                <a:sym typeface="Arial"/>
              </a:rPr>
              <a:t>Low Bono = Pro Bono</a:t>
            </a:r>
          </a:p>
        </p:txBody>
      </p:sp>
      <p:sp>
        <p:nvSpPr>
          <p:cNvPr id="108" name="Rectangle 107">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9503" y="321732"/>
            <a:ext cx="7240765"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1" name="Google Shape;101;g124f51858b2_0_10"/>
          <p:cNvSpPr txBox="1">
            <a:spLocks noGrp="1"/>
          </p:cNvSpPr>
          <p:nvPr>
            <p:ph type="body" idx="1"/>
          </p:nvPr>
        </p:nvSpPr>
        <p:spPr>
          <a:xfrm>
            <a:off x="4934269" y="583616"/>
            <a:ext cx="6594189" cy="5520579"/>
          </a:xfrm>
          <a:prstGeom prst="rect">
            <a:avLst/>
          </a:prstGeom>
        </p:spPr>
        <p:txBody>
          <a:bodyPr spcFirstLastPara="1" vert="horz" lIns="91440" tIns="45720" rIns="91440" bIns="45720" rtlCol="0" anchor="ctr" anchorCtr="0">
            <a:normAutofit/>
          </a:bodyPr>
          <a:lstStyle/>
          <a:p>
            <a:pPr marL="228600" lvl="0">
              <a:lnSpc>
                <a:spcPct val="90000"/>
              </a:lnSpc>
              <a:spcBef>
                <a:spcPts val="600"/>
              </a:spcBef>
              <a:spcAft>
                <a:spcPts val="600"/>
              </a:spcAft>
              <a:buClr>
                <a:schemeClr val="lt1"/>
              </a:buClr>
              <a:buSzPct val="145833"/>
              <a:buFont typeface="Arial" panose="020B0604020202020204" pitchFamily="34" charset="0"/>
              <a:buChar char="•"/>
            </a:pPr>
            <a:r>
              <a:rPr lang="en-US" dirty="0">
                <a:solidFill>
                  <a:srgbClr val="FFFFFF"/>
                </a:solidFill>
                <a:latin typeface="+mn-lt"/>
                <a:ea typeface="+mn-ea"/>
                <a:cs typeface="+mn-cs"/>
                <a:sym typeface="Arial"/>
              </a:rPr>
              <a:t>DC Rule of Professional Conduct 6.1:  pro bono includes substantially reduced fee services.</a:t>
            </a:r>
          </a:p>
          <a:p>
            <a:pPr marL="228600" lvl="0">
              <a:lnSpc>
                <a:spcPct val="90000"/>
              </a:lnSpc>
              <a:spcBef>
                <a:spcPts val="600"/>
              </a:spcBef>
              <a:spcAft>
                <a:spcPts val="600"/>
              </a:spcAft>
              <a:buClr>
                <a:schemeClr val="lt1"/>
              </a:buClr>
              <a:buSzPct val="145833"/>
              <a:buFont typeface="Arial" panose="020B0604020202020204" pitchFamily="34" charset="0"/>
              <a:buChar char="•"/>
            </a:pPr>
            <a:r>
              <a:rPr lang="en-US" dirty="0">
                <a:solidFill>
                  <a:srgbClr val="00B0F0"/>
                </a:solidFill>
                <a:latin typeface="+mn-lt"/>
                <a:ea typeface="+mn-ea"/>
                <a:cs typeface="+mn-cs"/>
                <a:sym typeface="Arial"/>
              </a:rPr>
              <a:t>No caveat to prioritize traditional pro bono</a:t>
            </a:r>
          </a:p>
        </p:txBody>
      </p:sp>
    </p:spTree>
    <p:extLst>
      <p:ext uri="{BB962C8B-B14F-4D97-AF65-F5344CB8AC3E}">
        <p14:creationId xmlns:p14="http://schemas.microsoft.com/office/powerpoint/2010/main" val="41452401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9"/>
        <p:cNvGrpSpPr/>
        <p:nvPr/>
      </p:nvGrpSpPr>
      <p:grpSpPr>
        <a:xfrm>
          <a:off x="0" y="0"/>
          <a:ext cx="0" cy="0"/>
          <a:chOff x="0" y="0"/>
          <a:chExt cx="0" cy="0"/>
        </a:xfrm>
      </p:grpSpPr>
      <p:sp>
        <p:nvSpPr>
          <p:cNvPr id="106" name="Rectangle 105">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7" y="321731"/>
            <a:ext cx="4142096" cy="6213425"/>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0" name="Google Shape;100;g124f51858b2_0_10"/>
          <p:cNvSpPr txBox="1">
            <a:spLocks noGrp="1"/>
          </p:cNvSpPr>
          <p:nvPr>
            <p:ph type="title" idx="4294967295"/>
          </p:nvPr>
        </p:nvSpPr>
        <p:spPr>
          <a:xfrm>
            <a:off x="524256" y="583616"/>
            <a:ext cx="3722141" cy="5520579"/>
          </a:xfrm>
          <a:prstGeom prst="rect">
            <a:avLst/>
          </a:prstGeom>
        </p:spPr>
        <p:txBody>
          <a:bodyPr spcFirstLastPara="1" vert="horz" lIns="91440" tIns="45720" rIns="91440" bIns="45720" rtlCol="0" anchor="ctr" anchorCtr="0">
            <a:normAutofit/>
          </a:bodyPr>
          <a:lstStyle/>
          <a:p>
            <a:pPr marL="0" lvl="0" indent="0">
              <a:spcAft>
                <a:spcPts val="0"/>
              </a:spcAft>
              <a:buClr>
                <a:schemeClr val="dk1"/>
              </a:buClr>
              <a:buSzPts val="4400"/>
            </a:pPr>
            <a:r>
              <a:rPr lang="en-US" b="1" kern="1200">
                <a:solidFill>
                  <a:srgbClr val="FFFFFF"/>
                </a:solidFill>
                <a:latin typeface="+mj-lt"/>
                <a:ea typeface="+mj-ea"/>
                <a:cs typeface="+mj-cs"/>
                <a:sym typeface="Arial"/>
              </a:rPr>
              <a:t>Low Bono = Pro Bono</a:t>
            </a:r>
          </a:p>
        </p:txBody>
      </p:sp>
      <p:sp>
        <p:nvSpPr>
          <p:cNvPr id="108" name="Rectangle 107">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9503" y="321732"/>
            <a:ext cx="7240765"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1" name="Google Shape;101;g124f51858b2_0_10"/>
          <p:cNvSpPr txBox="1">
            <a:spLocks noGrp="1"/>
          </p:cNvSpPr>
          <p:nvPr>
            <p:ph type="body" idx="1"/>
          </p:nvPr>
        </p:nvSpPr>
        <p:spPr>
          <a:xfrm>
            <a:off x="4934269" y="583616"/>
            <a:ext cx="6594189" cy="5520579"/>
          </a:xfrm>
          <a:prstGeom prst="rect">
            <a:avLst/>
          </a:prstGeom>
        </p:spPr>
        <p:txBody>
          <a:bodyPr spcFirstLastPara="1" vert="horz" lIns="91440" tIns="45720" rIns="91440" bIns="45720" rtlCol="0" anchor="ctr" anchorCtr="0">
            <a:normAutofit/>
          </a:bodyPr>
          <a:lstStyle/>
          <a:p>
            <a:pPr marL="228600" lvl="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Several jurisdictions recognize low bono as pro bono with the ABA Model Rule’s preference for free legal services: </a:t>
            </a:r>
            <a:r>
              <a:rPr lang="en-US" sz="2200" i="1" dirty="0">
                <a:solidFill>
                  <a:srgbClr val="FFFFFF"/>
                </a:solidFill>
                <a:latin typeface="+mn-lt"/>
                <a:ea typeface="+mn-ea"/>
                <a:cs typeface="+mn-cs"/>
                <a:sym typeface="Arial"/>
              </a:rPr>
              <a:t>e.g.</a:t>
            </a:r>
            <a:r>
              <a:rPr lang="en-US" sz="2200" dirty="0">
                <a:solidFill>
                  <a:srgbClr val="FFFFFF"/>
                </a:solidFill>
                <a:latin typeface="+mn-lt"/>
                <a:ea typeface="+mn-ea"/>
                <a:cs typeface="+mn-cs"/>
                <a:sym typeface="Arial"/>
              </a:rPr>
              <a:t> AK, AR, CO, GA, HI, ID, IA, LA, MA, MN, NE, NV, NH, NC, TN, UT, VT, WI, WY</a:t>
            </a:r>
          </a:p>
          <a:p>
            <a:pPr marL="228600" lvl="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Other jurisdictions, like DC, recognize low bono as pro bono with no preference: </a:t>
            </a:r>
            <a:r>
              <a:rPr lang="en-US" sz="2200" i="1" dirty="0">
                <a:solidFill>
                  <a:srgbClr val="FFFFFF"/>
                </a:solidFill>
                <a:latin typeface="+mn-lt"/>
                <a:ea typeface="+mn-ea"/>
                <a:cs typeface="+mn-cs"/>
                <a:sym typeface="Arial"/>
              </a:rPr>
              <a:t>e.g.</a:t>
            </a:r>
            <a:r>
              <a:rPr lang="en-US" sz="2200" dirty="0">
                <a:solidFill>
                  <a:srgbClr val="FFFFFF"/>
                </a:solidFill>
                <a:latin typeface="+mn-lt"/>
                <a:ea typeface="+mn-ea"/>
                <a:cs typeface="+mn-cs"/>
                <a:sym typeface="Arial"/>
              </a:rPr>
              <a:t> CT, DE, IN, KS, MD, MI, MO, NJ, NM, ND, OK, PA, SC, SD, VA (says “nominal” fee), WA, WV</a:t>
            </a:r>
          </a:p>
          <a:p>
            <a:pPr marL="228600" lvl="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Jurisdictions with pro bono rule but no express reference to low bono: </a:t>
            </a:r>
            <a:r>
              <a:rPr lang="en-US" sz="2200" i="1" dirty="0">
                <a:solidFill>
                  <a:srgbClr val="FFFFFF"/>
                </a:solidFill>
                <a:latin typeface="+mn-lt"/>
                <a:ea typeface="+mn-ea"/>
                <a:cs typeface="+mn-cs"/>
                <a:sym typeface="Arial"/>
              </a:rPr>
              <a:t>e.g.,</a:t>
            </a:r>
            <a:r>
              <a:rPr lang="en-US" sz="2200" dirty="0">
                <a:solidFill>
                  <a:srgbClr val="FFFFFF"/>
                </a:solidFill>
                <a:latin typeface="+mn-lt"/>
                <a:ea typeface="+mn-ea"/>
                <a:cs typeface="+mn-cs"/>
                <a:sym typeface="Arial"/>
              </a:rPr>
              <a:t> FL, ME, MS, NY</a:t>
            </a:r>
          </a:p>
          <a:p>
            <a:pPr marL="228600" lvl="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Bottom Line: solos &amp; and small firms in many jurisdictions can satisfy ethical obligation by serving clients at substantially reduced rates</a:t>
            </a:r>
          </a:p>
          <a:p>
            <a:pPr marL="0" lvl="0" indent="0">
              <a:lnSpc>
                <a:spcPct val="90000"/>
              </a:lnSpc>
              <a:spcBef>
                <a:spcPts val="600"/>
              </a:spcBef>
              <a:spcAft>
                <a:spcPts val="600"/>
              </a:spcAft>
              <a:buClr>
                <a:schemeClr val="lt1"/>
              </a:buClr>
              <a:buSzPct val="145833"/>
            </a:pPr>
            <a:endParaRPr lang="en-US" sz="2200" dirty="0">
              <a:solidFill>
                <a:srgbClr val="FFFFFF"/>
              </a:solidFill>
              <a:latin typeface="+mn-lt"/>
              <a:ea typeface="+mn-ea"/>
              <a:cs typeface="+mn-cs"/>
              <a:sym typeface="Arial"/>
            </a:endParaRPr>
          </a:p>
          <a:p>
            <a:pPr marL="228600" lvl="0">
              <a:lnSpc>
                <a:spcPct val="90000"/>
              </a:lnSpc>
              <a:spcBef>
                <a:spcPts val="600"/>
              </a:spcBef>
              <a:spcAft>
                <a:spcPts val="600"/>
              </a:spcAft>
              <a:buClr>
                <a:schemeClr val="lt1"/>
              </a:buClr>
              <a:buSzPct val="145833"/>
              <a:buFont typeface="Arial" panose="020B0604020202020204" pitchFamily="34" charset="0"/>
              <a:buChar char="•"/>
            </a:pPr>
            <a:endParaRPr lang="en-US" sz="2200" dirty="0">
              <a:solidFill>
                <a:srgbClr val="00B0F0"/>
              </a:solidFill>
              <a:latin typeface="+mn-lt"/>
              <a:ea typeface="+mn-ea"/>
              <a:cs typeface="+mn-cs"/>
              <a:sym typeface="Arial"/>
            </a:endParaRPr>
          </a:p>
        </p:txBody>
      </p:sp>
    </p:spTree>
    <p:extLst>
      <p:ext uri="{BB962C8B-B14F-4D97-AF65-F5344CB8AC3E}">
        <p14:creationId xmlns:p14="http://schemas.microsoft.com/office/powerpoint/2010/main" val="22814514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9"/>
        <p:cNvGrpSpPr/>
        <p:nvPr/>
      </p:nvGrpSpPr>
      <p:grpSpPr>
        <a:xfrm>
          <a:off x="0" y="0"/>
          <a:ext cx="0" cy="0"/>
          <a:chOff x="0" y="0"/>
          <a:chExt cx="0" cy="0"/>
        </a:xfrm>
      </p:grpSpPr>
      <p:sp>
        <p:nvSpPr>
          <p:cNvPr id="106" name="Rectangle 105">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7" y="321731"/>
            <a:ext cx="4142096" cy="6213425"/>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0" name="Google Shape;100;g124f51858b2_0_10"/>
          <p:cNvSpPr txBox="1">
            <a:spLocks noGrp="1"/>
          </p:cNvSpPr>
          <p:nvPr>
            <p:ph type="title" idx="4294967295"/>
          </p:nvPr>
        </p:nvSpPr>
        <p:spPr>
          <a:xfrm>
            <a:off x="524256" y="583616"/>
            <a:ext cx="3722141" cy="5520579"/>
          </a:xfrm>
          <a:prstGeom prst="rect">
            <a:avLst/>
          </a:prstGeom>
        </p:spPr>
        <p:txBody>
          <a:bodyPr spcFirstLastPara="1" vert="horz" lIns="91440" tIns="45720" rIns="91440" bIns="45720" rtlCol="0" anchor="ctr" anchorCtr="0">
            <a:normAutofit/>
          </a:bodyPr>
          <a:lstStyle/>
          <a:p>
            <a:pPr marL="0" lvl="0" indent="0">
              <a:spcAft>
                <a:spcPts val="0"/>
              </a:spcAft>
              <a:buClr>
                <a:schemeClr val="dk1"/>
              </a:buClr>
              <a:buSzPts val="4400"/>
            </a:pPr>
            <a:r>
              <a:rPr lang="en-US" b="1" kern="1200" dirty="0">
                <a:solidFill>
                  <a:srgbClr val="FFFFFF"/>
                </a:solidFill>
                <a:latin typeface="+mj-lt"/>
                <a:ea typeface="+mj-ea"/>
                <a:cs typeface="+mj-cs"/>
                <a:sym typeface="Arial"/>
              </a:rPr>
              <a:t>Unbundled legal services</a:t>
            </a:r>
          </a:p>
        </p:txBody>
      </p:sp>
      <p:sp>
        <p:nvSpPr>
          <p:cNvPr id="108" name="Rectangle 107">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9503" y="321732"/>
            <a:ext cx="7240765"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1" name="Google Shape;101;g124f51858b2_0_10"/>
          <p:cNvSpPr txBox="1">
            <a:spLocks noGrp="1"/>
          </p:cNvSpPr>
          <p:nvPr>
            <p:ph type="body" idx="1"/>
          </p:nvPr>
        </p:nvSpPr>
        <p:spPr>
          <a:xfrm>
            <a:off x="4934269" y="583616"/>
            <a:ext cx="6594189" cy="5520579"/>
          </a:xfrm>
          <a:prstGeom prst="rect">
            <a:avLst/>
          </a:prstGeom>
        </p:spPr>
        <p:txBody>
          <a:bodyPr spcFirstLastPara="1" vert="horz" lIns="91440" tIns="45720" rIns="91440" bIns="45720" rtlCol="0" anchor="ctr" anchorCtr="0">
            <a:normAutofit/>
          </a:bodyPr>
          <a:lstStyle/>
          <a:p>
            <a:pPr marL="342900" lvl="0" indent="-34290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Solo practitioners and small firm lawyers can use limited scope representations, or unbundled legal services, as a means of offering affordable legal services</a:t>
            </a:r>
          </a:p>
          <a:p>
            <a:pPr marL="342900" lvl="0" indent="-34290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Traditionally, a lawyer once hired was “in for a penny, in for a pound”</a:t>
            </a:r>
          </a:p>
          <a:p>
            <a:pPr marL="342900" lvl="0" indent="-34290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And in litigation matters, court rules and judges precluded lawyers from assisting with only a portion of the lawsuit</a:t>
            </a:r>
          </a:p>
          <a:p>
            <a:pPr marL="342900" lvl="0" indent="-34290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Today, rules in many jurisdiction provide ethical means for lawyers to offer limited scope representations without fear of being compelled to continue the representation beyond the client’s ability to pay</a:t>
            </a:r>
          </a:p>
          <a:p>
            <a:pPr marL="228600" lvl="0">
              <a:lnSpc>
                <a:spcPct val="90000"/>
              </a:lnSpc>
              <a:spcBef>
                <a:spcPts val="600"/>
              </a:spcBef>
              <a:spcAft>
                <a:spcPts val="600"/>
              </a:spcAft>
              <a:buClr>
                <a:schemeClr val="lt1"/>
              </a:buClr>
              <a:buSzPct val="145833"/>
              <a:buFont typeface="Arial" panose="020B0604020202020204" pitchFamily="34" charset="0"/>
              <a:buChar char="•"/>
            </a:pPr>
            <a:endParaRPr lang="en-US" sz="2200" dirty="0">
              <a:solidFill>
                <a:srgbClr val="00B0F0"/>
              </a:solidFill>
              <a:latin typeface="+mn-lt"/>
              <a:ea typeface="+mn-ea"/>
              <a:cs typeface="+mn-cs"/>
              <a:sym typeface="Arial"/>
            </a:endParaRPr>
          </a:p>
        </p:txBody>
      </p:sp>
    </p:spTree>
    <p:extLst>
      <p:ext uri="{BB962C8B-B14F-4D97-AF65-F5344CB8AC3E}">
        <p14:creationId xmlns:p14="http://schemas.microsoft.com/office/powerpoint/2010/main" val="39200627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9"/>
        <p:cNvGrpSpPr/>
        <p:nvPr/>
      </p:nvGrpSpPr>
      <p:grpSpPr>
        <a:xfrm>
          <a:off x="0" y="0"/>
          <a:ext cx="0" cy="0"/>
          <a:chOff x="0" y="0"/>
          <a:chExt cx="0" cy="0"/>
        </a:xfrm>
      </p:grpSpPr>
      <p:sp>
        <p:nvSpPr>
          <p:cNvPr id="106" name="Rectangle 105">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7" y="321731"/>
            <a:ext cx="4142096" cy="6213425"/>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0" name="Google Shape;100;g124f51858b2_0_10"/>
          <p:cNvSpPr txBox="1">
            <a:spLocks noGrp="1"/>
          </p:cNvSpPr>
          <p:nvPr>
            <p:ph type="title" idx="4294967295"/>
          </p:nvPr>
        </p:nvSpPr>
        <p:spPr>
          <a:xfrm>
            <a:off x="524256" y="583616"/>
            <a:ext cx="3722141" cy="5520579"/>
          </a:xfrm>
          <a:prstGeom prst="rect">
            <a:avLst/>
          </a:prstGeom>
        </p:spPr>
        <p:txBody>
          <a:bodyPr spcFirstLastPara="1" vert="horz" lIns="91440" tIns="45720" rIns="91440" bIns="45720" rtlCol="0" anchor="ctr" anchorCtr="0">
            <a:normAutofit/>
          </a:bodyPr>
          <a:lstStyle/>
          <a:p>
            <a:pPr marL="0" lvl="0" indent="0">
              <a:spcAft>
                <a:spcPts val="0"/>
              </a:spcAft>
              <a:buClr>
                <a:schemeClr val="dk1"/>
              </a:buClr>
              <a:buSzPts val="4400"/>
            </a:pPr>
            <a:r>
              <a:rPr lang="en-US" b="1" kern="1200" dirty="0">
                <a:solidFill>
                  <a:srgbClr val="FFFFFF"/>
                </a:solidFill>
                <a:latin typeface="+mj-lt"/>
                <a:ea typeface="+mj-ea"/>
                <a:cs typeface="+mj-cs"/>
                <a:sym typeface="Arial"/>
              </a:rPr>
              <a:t>Unbundled legal services</a:t>
            </a:r>
          </a:p>
        </p:txBody>
      </p:sp>
      <p:sp>
        <p:nvSpPr>
          <p:cNvPr id="108" name="Rectangle 107">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9503" y="321732"/>
            <a:ext cx="7240765"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1" name="Google Shape;101;g124f51858b2_0_10"/>
          <p:cNvSpPr txBox="1">
            <a:spLocks noGrp="1"/>
          </p:cNvSpPr>
          <p:nvPr>
            <p:ph type="body" idx="1"/>
          </p:nvPr>
        </p:nvSpPr>
        <p:spPr>
          <a:xfrm>
            <a:off x="4934269" y="583616"/>
            <a:ext cx="6594189" cy="5520579"/>
          </a:xfrm>
          <a:prstGeom prst="rect">
            <a:avLst/>
          </a:prstGeom>
        </p:spPr>
        <p:txBody>
          <a:bodyPr spcFirstLastPara="1" vert="horz" lIns="91440" tIns="45720" rIns="91440" bIns="45720" rtlCol="0" anchor="ctr" anchorCtr="0">
            <a:normAutofit/>
          </a:bodyPr>
          <a:lstStyle/>
          <a:p>
            <a:pPr marL="342900" lvl="0" indent="-34290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Unbundling arose in response to an increase in pro se litigants first observed in the 1980s</a:t>
            </a:r>
          </a:p>
          <a:p>
            <a:pPr marL="342900" lvl="0" indent="-34290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In 2002, the ABA amended Rule 1.2 to expressly permit unbundled representations</a:t>
            </a:r>
          </a:p>
          <a:p>
            <a:pPr marL="342900" lvl="0" indent="-34290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A watershed guide to unbundling was published in 2003</a:t>
            </a:r>
          </a:p>
          <a:p>
            <a:pPr marL="342900" indent="-342900">
              <a:lnSpc>
                <a:spcPct val="90000"/>
              </a:lnSpc>
              <a:spcBef>
                <a:spcPts val="600"/>
              </a:spcBef>
              <a:spcAft>
                <a:spcPts val="600"/>
              </a:spcAft>
              <a:buSzPct val="145833"/>
              <a:buFont typeface="Arial" panose="020B0604020202020204" pitchFamily="34" charset="0"/>
              <a:buChar char="•"/>
            </a:pPr>
            <a:r>
              <a:rPr lang="en-US" sz="2200" dirty="0">
                <a:solidFill>
                  <a:srgbClr val="FFFFFF"/>
                </a:solidFill>
                <a:latin typeface="+mn-lt"/>
                <a:ea typeface="+mn-ea"/>
                <a:cs typeface="+mn-cs"/>
                <a:sym typeface="Arial"/>
              </a:rPr>
              <a:t>These reports and others likewise identified unbundling as a means to help lawyers navigate a changing legal market</a:t>
            </a:r>
          </a:p>
          <a:p>
            <a:pPr marL="342900" lvl="0" indent="-34290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In 2013, the ABA passed a resolution calling on practitioners to offer unbundled services as a means of increasing access to justice</a:t>
            </a:r>
          </a:p>
        </p:txBody>
      </p:sp>
    </p:spTree>
    <p:extLst>
      <p:ext uri="{BB962C8B-B14F-4D97-AF65-F5344CB8AC3E}">
        <p14:creationId xmlns:p14="http://schemas.microsoft.com/office/powerpoint/2010/main" val="3590549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9"/>
        <p:cNvGrpSpPr/>
        <p:nvPr/>
      </p:nvGrpSpPr>
      <p:grpSpPr>
        <a:xfrm>
          <a:off x="0" y="0"/>
          <a:ext cx="0" cy="0"/>
          <a:chOff x="0" y="0"/>
          <a:chExt cx="0" cy="0"/>
        </a:xfrm>
      </p:grpSpPr>
      <p:sp>
        <p:nvSpPr>
          <p:cNvPr id="106" name="Rectangle 105">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7" y="321731"/>
            <a:ext cx="4142096" cy="6213425"/>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0" name="Google Shape;100;g124f51858b2_0_10"/>
          <p:cNvSpPr txBox="1">
            <a:spLocks noGrp="1"/>
          </p:cNvSpPr>
          <p:nvPr>
            <p:ph type="title" idx="4294967295"/>
          </p:nvPr>
        </p:nvSpPr>
        <p:spPr>
          <a:xfrm>
            <a:off x="524256" y="583616"/>
            <a:ext cx="3722141" cy="5520579"/>
          </a:xfrm>
          <a:prstGeom prst="rect">
            <a:avLst/>
          </a:prstGeom>
        </p:spPr>
        <p:txBody>
          <a:bodyPr spcFirstLastPara="1" vert="horz" lIns="91440" tIns="45720" rIns="91440" bIns="45720" rtlCol="0" anchor="ctr" anchorCtr="0">
            <a:normAutofit/>
          </a:bodyPr>
          <a:lstStyle/>
          <a:p>
            <a:pPr marL="0" lvl="0" indent="0">
              <a:spcAft>
                <a:spcPts val="0"/>
              </a:spcAft>
              <a:buClr>
                <a:schemeClr val="dk1"/>
              </a:buClr>
              <a:buSzPts val="4400"/>
            </a:pPr>
            <a:r>
              <a:rPr lang="en-US" b="1" kern="1200" dirty="0">
                <a:solidFill>
                  <a:srgbClr val="FFFFFF"/>
                </a:solidFill>
                <a:latin typeface="+mj-lt"/>
                <a:ea typeface="+mj-ea"/>
                <a:cs typeface="+mj-cs"/>
                <a:sym typeface="Arial"/>
              </a:rPr>
              <a:t>Unbundled legal services</a:t>
            </a:r>
          </a:p>
        </p:txBody>
      </p:sp>
      <p:sp>
        <p:nvSpPr>
          <p:cNvPr id="108" name="Rectangle 107">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9503" y="321732"/>
            <a:ext cx="7240765"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1" name="Google Shape;101;g124f51858b2_0_10"/>
          <p:cNvSpPr txBox="1">
            <a:spLocks noGrp="1"/>
          </p:cNvSpPr>
          <p:nvPr>
            <p:ph type="body" idx="1"/>
          </p:nvPr>
        </p:nvSpPr>
        <p:spPr>
          <a:xfrm>
            <a:off x="4934269" y="583616"/>
            <a:ext cx="6594189" cy="5520579"/>
          </a:xfrm>
          <a:prstGeom prst="rect">
            <a:avLst/>
          </a:prstGeom>
        </p:spPr>
        <p:txBody>
          <a:bodyPr spcFirstLastPara="1" vert="horz" lIns="91440" tIns="45720" rIns="91440" bIns="45720" rtlCol="0" anchor="ctr" anchorCtr="0">
            <a:normAutofit/>
          </a:bodyPr>
          <a:lstStyle/>
          <a:p>
            <a:pPr marL="342900" lvl="0" indent="-34290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The ABA describes unbundling as follows:</a:t>
            </a:r>
          </a:p>
          <a:p>
            <a:pPr marL="0" lvl="0" indent="0">
              <a:lnSpc>
                <a:spcPct val="90000"/>
              </a:lnSpc>
              <a:spcBef>
                <a:spcPts val="600"/>
              </a:spcBef>
              <a:spcAft>
                <a:spcPts val="600"/>
              </a:spcAft>
              <a:buClr>
                <a:schemeClr val="lt1"/>
              </a:buClr>
              <a:buSzPct val="145833"/>
            </a:pPr>
            <a:r>
              <a:rPr lang="en-US" sz="2200" dirty="0">
                <a:solidFill>
                  <a:srgbClr val="FFFFFF"/>
                </a:solidFill>
                <a:latin typeface="+mn-lt"/>
                <a:ea typeface="+mn-ea"/>
                <a:cs typeface="+mn-cs"/>
                <a:sym typeface="Arial"/>
              </a:rPr>
              <a:t> </a:t>
            </a:r>
            <a:r>
              <a:rPr lang="en-US" sz="2200" i="1" dirty="0">
                <a:solidFill>
                  <a:srgbClr val="FFFFFF"/>
                </a:solidFill>
                <a:latin typeface="+mn-lt"/>
                <a:ea typeface="+mn-ea"/>
                <a:cs typeface="+mn-cs"/>
                <a:sym typeface="Arial"/>
              </a:rPr>
              <a:t>Unbundling, or limited scope representation, is an alternative to traditional, full-service representation. Instead of handling every task in a matter from start to finish, the lawyer handles only certain parts and the client remains responsible for the others. </a:t>
            </a:r>
          </a:p>
          <a:p>
            <a:pPr marL="342900" lvl="0" indent="-34290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Over the past 20 years, courts, state bars, and others have repeatedly promoted unbundling as a way to increase access to justice </a:t>
            </a:r>
            <a:r>
              <a:rPr lang="en-US" sz="2200" i="1" dirty="0">
                <a:solidFill>
                  <a:srgbClr val="FFFFFF"/>
                </a:solidFill>
                <a:latin typeface="+mn-lt"/>
                <a:ea typeface="+mn-ea"/>
                <a:cs typeface="+mn-cs"/>
                <a:sym typeface="Arial"/>
              </a:rPr>
              <a:t>and</a:t>
            </a:r>
            <a:r>
              <a:rPr lang="en-US" sz="2200" dirty="0">
                <a:solidFill>
                  <a:srgbClr val="FFFFFF"/>
                </a:solidFill>
                <a:latin typeface="+mn-lt"/>
                <a:ea typeface="+mn-ea"/>
                <a:cs typeface="+mn-cs"/>
                <a:sym typeface="Arial"/>
              </a:rPr>
              <a:t> to help lawyers navigate a changing marketplace</a:t>
            </a:r>
          </a:p>
        </p:txBody>
      </p:sp>
    </p:spTree>
    <p:extLst>
      <p:ext uri="{BB962C8B-B14F-4D97-AF65-F5344CB8AC3E}">
        <p14:creationId xmlns:p14="http://schemas.microsoft.com/office/powerpoint/2010/main" val="38298092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9"/>
        <p:cNvGrpSpPr/>
        <p:nvPr/>
      </p:nvGrpSpPr>
      <p:grpSpPr>
        <a:xfrm>
          <a:off x="0" y="0"/>
          <a:ext cx="0" cy="0"/>
          <a:chOff x="0" y="0"/>
          <a:chExt cx="0" cy="0"/>
        </a:xfrm>
      </p:grpSpPr>
      <p:sp>
        <p:nvSpPr>
          <p:cNvPr id="106" name="Rectangle 105">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7" y="321731"/>
            <a:ext cx="4142096" cy="6213425"/>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0" name="Google Shape;100;g124f51858b2_0_10"/>
          <p:cNvSpPr txBox="1">
            <a:spLocks noGrp="1"/>
          </p:cNvSpPr>
          <p:nvPr>
            <p:ph type="title" idx="4294967295"/>
          </p:nvPr>
        </p:nvSpPr>
        <p:spPr>
          <a:xfrm>
            <a:off x="524256" y="583616"/>
            <a:ext cx="3722141" cy="5520579"/>
          </a:xfrm>
          <a:prstGeom prst="rect">
            <a:avLst/>
          </a:prstGeom>
        </p:spPr>
        <p:txBody>
          <a:bodyPr spcFirstLastPara="1" vert="horz" lIns="91440" tIns="45720" rIns="91440" bIns="45720" rtlCol="0" anchor="ctr" anchorCtr="0">
            <a:normAutofit/>
          </a:bodyPr>
          <a:lstStyle/>
          <a:p>
            <a:pPr marL="0" lvl="0" indent="0">
              <a:spcAft>
                <a:spcPts val="0"/>
              </a:spcAft>
              <a:buClr>
                <a:schemeClr val="dk1"/>
              </a:buClr>
              <a:buSzPts val="4400"/>
            </a:pPr>
            <a:r>
              <a:rPr lang="en-US" b="1" kern="1200" dirty="0">
                <a:solidFill>
                  <a:srgbClr val="FFFFFF"/>
                </a:solidFill>
                <a:latin typeface="+mj-lt"/>
                <a:ea typeface="+mj-ea"/>
                <a:cs typeface="+mj-cs"/>
                <a:sym typeface="Arial"/>
              </a:rPr>
              <a:t>Unbundled legal services</a:t>
            </a:r>
          </a:p>
        </p:txBody>
      </p:sp>
      <p:sp>
        <p:nvSpPr>
          <p:cNvPr id="108" name="Rectangle 107">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9503" y="321732"/>
            <a:ext cx="7240765"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1" name="Google Shape;101;g124f51858b2_0_10"/>
          <p:cNvSpPr txBox="1">
            <a:spLocks noGrp="1"/>
          </p:cNvSpPr>
          <p:nvPr>
            <p:ph type="body" idx="1"/>
          </p:nvPr>
        </p:nvSpPr>
        <p:spPr>
          <a:xfrm>
            <a:off x="4934269" y="583616"/>
            <a:ext cx="6594189" cy="5520579"/>
          </a:xfrm>
          <a:prstGeom prst="rect">
            <a:avLst/>
          </a:prstGeom>
        </p:spPr>
        <p:txBody>
          <a:bodyPr spcFirstLastPara="1" vert="horz" lIns="91440" tIns="45720" rIns="91440" bIns="45720" rtlCol="0" anchor="ctr" anchorCtr="0">
            <a:normAutofit/>
          </a:bodyPr>
          <a:lstStyle/>
          <a:p>
            <a:pPr marL="342900" lvl="0" indent="-34290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The ABA identifies the benefits of unbundling as follows:</a:t>
            </a:r>
          </a:p>
          <a:p>
            <a:pPr marL="0" lvl="0" indent="0">
              <a:lnSpc>
                <a:spcPct val="90000"/>
              </a:lnSpc>
              <a:spcBef>
                <a:spcPts val="600"/>
              </a:spcBef>
              <a:spcAft>
                <a:spcPts val="600"/>
              </a:spcAft>
              <a:buClr>
                <a:schemeClr val="lt1"/>
              </a:buClr>
              <a:buSzPct val="145833"/>
            </a:pPr>
            <a:r>
              <a:rPr lang="en-US" sz="2200" i="1" dirty="0">
                <a:solidFill>
                  <a:srgbClr val="FFFFFF"/>
                </a:solidFill>
                <a:latin typeface="+mn-lt"/>
                <a:ea typeface="+mn-ea"/>
                <a:cs typeface="+mn-cs"/>
                <a:sym typeface="Arial"/>
              </a:rPr>
              <a:t>It is like an à la carte menu for legal services, where: (1) clients get just the advice and services they need and therefore pay a more affordable overall fee; (2) lawyers expand their client base by reaching those who cannot afford full-service representation but have the means for some services; and (3) courts benefit from greater efficiency when otherwise self-represented litigants receive some counsel.</a:t>
            </a:r>
          </a:p>
          <a:p>
            <a:pPr marL="228600" lvl="0">
              <a:lnSpc>
                <a:spcPct val="90000"/>
              </a:lnSpc>
              <a:spcBef>
                <a:spcPts val="600"/>
              </a:spcBef>
              <a:spcAft>
                <a:spcPts val="600"/>
              </a:spcAft>
              <a:buClr>
                <a:schemeClr val="lt1"/>
              </a:buClr>
              <a:buSzPct val="145833"/>
              <a:buFont typeface="Arial" panose="020B0604020202020204" pitchFamily="34" charset="0"/>
              <a:buChar char="•"/>
            </a:pPr>
            <a:endParaRPr lang="en-US" sz="2200" dirty="0">
              <a:solidFill>
                <a:srgbClr val="00B0F0"/>
              </a:solidFill>
              <a:latin typeface="+mn-lt"/>
              <a:ea typeface="+mn-ea"/>
              <a:cs typeface="+mn-cs"/>
              <a:sym typeface="Arial"/>
            </a:endParaRPr>
          </a:p>
        </p:txBody>
      </p:sp>
    </p:spTree>
    <p:extLst>
      <p:ext uri="{BB962C8B-B14F-4D97-AF65-F5344CB8AC3E}">
        <p14:creationId xmlns:p14="http://schemas.microsoft.com/office/powerpoint/2010/main" val="21779898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9"/>
        <p:cNvGrpSpPr/>
        <p:nvPr/>
      </p:nvGrpSpPr>
      <p:grpSpPr>
        <a:xfrm>
          <a:off x="0" y="0"/>
          <a:ext cx="0" cy="0"/>
          <a:chOff x="0" y="0"/>
          <a:chExt cx="0" cy="0"/>
        </a:xfrm>
      </p:grpSpPr>
      <p:sp>
        <p:nvSpPr>
          <p:cNvPr id="106" name="Rectangle 105">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7" y="321731"/>
            <a:ext cx="4142096" cy="6213425"/>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0" name="Google Shape;100;g124f51858b2_0_10"/>
          <p:cNvSpPr txBox="1">
            <a:spLocks noGrp="1"/>
          </p:cNvSpPr>
          <p:nvPr>
            <p:ph type="title" idx="4294967295"/>
          </p:nvPr>
        </p:nvSpPr>
        <p:spPr>
          <a:xfrm>
            <a:off x="524256" y="583616"/>
            <a:ext cx="3722141" cy="5520579"/>
          </a:xfrm>
          <a:prstGeom prst="rect">
            <a:avLst/>
          </a:prstGeom>
        </p:spPr>
        <p:txBody>
          <a:bodyPr spcFirstLastPara="1" vert="horz" lIns="91440" tIns="45720" rIns="91440" bIns="45720" rtlCol="0" anchor="ctr" anchorCtr="0">
            <a:normAutofit/>
          </a:bodyPr>
          <a:lstStyle/>
          <a:p>
            <a:pPr marL="0" lvl="0" indent="0">
              <a:spcAft>
                <a:spcPts val="0"/>
              </a:spcAft>
              <a:buClr>
                <a:schemeClr val="dk1"/>
              </a:buClr>
              <a:buSzPts val="4400"/>
            </a:pPr>
            <a:r>
              <a:rPr lang="en-US" b="1" kern="1200" dirty="0">
                <a:solidFill>
                  <a:srgbClr val="FFFFFF"/>
                </a:solidFill>
                <a:latin typeface="+mj-lt"/>
                <a:ea typeface="+mj-ea"/>
                <a:cs typeface="+mj-cs"/>
                <a:sym typeface="Arial"/>
              </a:rPr>
              <a:t>Unbundled legal services</a:t>
            </a:r>
          </a:p>
        </p:txBody>
      </p:sp>
      <p:sp>
        <p:nvSpPr>
          <p:cNvPr id="108" name="Rectangle 107">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9503" y="321732"/>
            <a:ext cx="7240765"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1" name="Google Shape;101;g124f51858b2_0_10"/>
          <p:cNvSpPr txBox="1">
            <a:spLocks noGrp="1"/>
          </p:cNvSpPr>
          <p:nvPr>
            <p:ph type="body" idx="1"/>
          </p:nvPr>
        </p:nvSpPr>
        <p:spPr>
          <a:xfrm>
            <a:off x="4934269" y="583616"/>
            <a:ext cx="6594189" cy="5520579"/>
          </a:xfrm>
          <a:prstGeom prst="rect">
            <a:avLst/>
          </a:prstGeom>
        </p:spPr>
        <p:txBody>
          <a:bodyPr spcFirstLastPara="1" vert="horz" lIns="91440" tIns="45720" rIns="91440" bIns="45720" rtlCol="0" anchor="ctr" anchorCtr="0">
            <a:normAutofit/>
          </a:bodyPr>
          <a:lstStyle/>
          <a:p>
            <a:pPr marL="342900" lvl="0" indent="-34290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A 2017 ABA survey estimated that more than 300,000 lawyers performed unbundled legal services the previous year</a:t>
            </a:r>
          </a:p>
          <a:p>
            <a:pPr marL="342900" lvl="0" indent="-34290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Of those, nearly 80% agreed that “unbundling lowers the cost of my cases so that more people can afford my services</a:t>
            </a:r>
          </a:p>
          <a:p>
            <a:pPr marL="342900" lvl="0" indent="-34290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Nearly 70% agreed that “unbundling allows me to offer legal services at a more competitive price”</a:t>
            </a:r>
          </a:p>
          <a:p>
            <a:pPr marL="342900" lvl="0" indent="-34290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Unbundling was also common in certain full-service practice areas</a:t>
            </a:r>
          </a:p>
        </p:txBody>
      </p:sp>
    </p:spTree>
    <p:extLst>
      <p:ext uri="{BB962C8B-B14F-4D97-AF65-F5344CB8AC3E}">
        <p14:creationId xmlns:p14="http://schemas.microsoft.com/office/powerpoint/2010/main" val="22670469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9"/>
        <p:cNvGrpSpPr/>
        <p:nvPr/>
      </p:nvGrpSpPr>
      <p:grpSpPr>
        <a:xfrm>
          <a:off x="0" y="0"/>
          <a:ext cx="0" cy="0"/>
          <a:chOff x="0" y="0"/>
          <a:chExt cx="0" cy="0"/>
        </a:xfrm>
      </p:grpSpPr>
      <p:sp>
        <p:nvSpPr>
          <p:cNvPr id="106" name="Rectangle 105">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7" y="321731"/>
            <a:ext cx="4142096" cy="6213425"/>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0" name="Google Shape;100;g124f51858b2_0_10"/>
          <p:cNvSpPr txBox="1">
            <a:spLocks noGrp="1"/>
          </p:cNvSpPr>
          <p:nvPr>
            <p:ph type="title" idx="4294967295"/>
          </p:nvPr>
        </p:nvSpPr>
        <p:spPr>
          <a:xfrm>
            <a:off x="524256" y="583616"/>
            <a:ext cx="3722141" cy="5520579"/>
          </a:xfrm>
          <a:prstGeom prst="rect">
            <a:avLst/>
          </a:prstGeom>
        </p:spPr>
        <p:txBody>
          <a:bodyPr spcFirstLastPara="1" vert="horz" lIns="91440" tIns="45720" rIns="91440" bIns="45720" rtlCol="0" anchor="ctr" anchorCtr="0">
            <a:normAutofit/>
          </a:bodyPr>
          <a:lstStyle/>
          <a:p>
            <a:pPr marL="0" lvl="0" indent="0">
              <a:spcAft>
                <a:spcPts val="0"/>
              </a:spcAft>
              <a:buClr>
                <a:schemeClr val="dk1"/>
              </a:buClr>
              <a:buSzPts val="4400"/>
            </a:pPr>
            <a:r>
              <a:rPr lang="en-US" b="1" dirty="0">
                <a:solidFill>
                  <a:srgbClr val="FFFFFF"/>
                </a:solidFill>
                <a:sym typeface="Arial"/>
              </a:rPr>
              <a:t>Unbundling in DC</a:t>
            </a:r>
            <a:endParaRPr lang="en-US" b="1" kern="1200" dirty="0">
              <a:solidFill>
                <a:srgbClr val="FFFFFF"/>
              </a:solidFill>
              <a:latin typeface="+mj-lt"/>
              <a:ea typeface="+mj-ea"/>
              <a:cs typeface="+mj-cs"/>
              <a:sym typeface="Arial"/>
            </a:endParaRPr>
          </a:p>
        </p:txBody>
      </p:sp>
      <p:sp>
        <p:nvSpPr>
          <p:cNvPr id="108" name="Rectangle 107">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9503" y="321732"/>
            <a:ext cx="7240765"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1" name="Google Shape;101;g124f51858b2_0_10"/>
          <p:cNvSpPr txBox="1">
            <a:spLocks noGrp="1"/>
          </p:cNvSpPr>
          <p:nvPr>
            <p:ph type="body" idx="1"/>
          </p:nvPr>
        </p:nvSpPr>
        <p:spPr>
          <a:xfrm>
            <a:off x="4829908" y="1541585"/>
            <a:ext cx="6764215" cy="4562610"/>
          </a:xfrm>
          <a:prstGeom prst="rect">
            <a:avLst/>
          </a:prstGeom>
        </p:spPr>
        <p:txBody>
          <a:bodyPr spcFirstLastPara="1" vert="horz" lIns="91440" tIns="45720" rIns="91440" bIns="45720" rtlCol="0" anchor="ctr" anchorCtr="0">
            <a:normAutofit/>
          </a:bodyPr>
          <a:lstStyle/>
          <a:p>
            <a:pPr marL="342900" lvl="0" indent="-34290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Nevertheless, limited scope representation in the “low bono” context was slow to catch on in DC for at least two reasons:</a:t>
            </a:r>
          </a:p>
          <a:p>
            <a:pPr lvl="1">
              <a:spcBef>
                <a:spcPts val="600"/>
              </a:spcBef>
              <a:spcAft>
                <a:spcPts val="600"/>
              </a:spcAft>
            </a:pPr>
            <a:r>
              <a:rPr lang="en-US" sz="2200" dirty="0">
                <a:solidFill>
                  <a:srgbClr val="FFFFFF"/>
                </a:solidFill>
                <a:latin typeface="+mn-lt"/>
                <a:ea typeface="+mn-ea"/>
                <a:cs typeface="+mn-cs"/>
                <a:sym typeface="Arial"/>
              </a:rPr>
              <a:t>First</a:t>
            </a:r>
            <a:r>
              <a:rPr lang="en-US" sz="2200" dirty="0">
                <a:solidFill>
                  <a:srgbClr val="FFFFFF"/>
                </a:solidFill>
                <a:sym typeface="Arial"/>
              </a:rPr>
              <a:t>, lawyers who regularly used limited scope representation in full-fare matters opposed rules that protected clients of limited means</a:t>
            </a:r>
          </a:p>
          <a:p>
            <a:pPr lvl="1">
              <a:spcBef>
                <a:spcPts val="600"/>
              </a:spcBef>
              <a:spcAft>
                <a:spcPts val="600"/>
              </a:spcAft>
            </a:pPr>
            <a:r>
              <a:rPr lang="en-US" sz="2200" dirty="0">
                <a:solidFill>
                  <a:srgbClr val="FFFFFF"/>
                </a:solidFill>
                <a:sym typeface="Arial"/>
              </a:rPr>
              <a:t>Second, even where lawyers were willing to provide limited scope representation in litigated matters, the DC court rules made it nearly impossible for them to enforce such limitations and to withdraw once their limited roles had been fulfilled</a:t>
            </a:r>
          </a:p>
          <a:p>
            <a:pPr marL="342900" lvl="0" indent="-342900">
              <a:lnSpc>
                <a:spcPct val="90000"/>
              </a:lnSpc>
              <a:spcBef>
                <a:spcPts val="600"/>
              </a:spcBef>
              <a:spcAft>
                <a:spcPts val="600"/>
              </a:spcAft>
              <a:buClr>
                <a:schemeClr val="lt1"/>
              </a:buClr>
              <a:buSzPct val="145833"/>
              <a:buFont typeface="Arial" panose="020B0604020202020204" pitchFamily="34" charset="0"/>
              <a:buChar char="•"/>
            </a:pPr>
            <a:endParaRPr lang="en-US" sz="2200" dirty="0">
              <a:solidFill>
                <a:srgbClr val="FFFFFF"/>
              </a:solidFill>
              <a:latin typeface="+mn-lt"/>
              <a:ea typeface="+mn-ea"/>
              <a:cs typeface="+mn-cs"/>
              <a:sym typeface="Arial"/>
            </a:endParaRPr>
          </a:p>
          <a:p>
            <a:pPr marL="228600" lvl="0">
              <a:lnSpc>
                <a:spcPct val="90000"/>
              </a:lnSpc>
              <a:spcBef>
                <a:spcPts val="600"/>
              </a:spcBef>
              <a:spcAft>
                <a:spcPts val="600"/>
              </a:spcAft>
              <a:buClr>
                <a:schemeClr val="lt1"/>
              </a:buClr>
              <a:buSzPct val="145833"/>
              <a:buFont typeface="Arial" panose="020B0604020202020204" pitchFamily="34" charset="0"/>
              <a:buChar char="•"/>
            </a:pPr>
            <a:endParaRPr lang="en-US" sz="2200" dirty="0">
              <a:solidFill>
                <a:srgbClr val="00B0F0"/>
              </a:solidFill>
              <a:latin typeface="+mn-lt"/>
              <a:ea typeface="+mn-ea"/>
              <a:cs typeface="+mn-cs"/>
              <a:sym typeface="Arial"/>
            </a:endParaRPr>
          </a:p>
        </p:txBody>
      </p:sp>
    </p:spTree>
    <p:extLst>
      <p:ext uri="{BB962C8B-B14F-4D97-AF65-F5344CB8AC3E}">
        <p14:creationId xmlns:p14="http://schemas.microsoft.com/office/powerpoint/2010/main" val="530355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9">
          <a:extLst>
            <a:ext uri="{FF2B5EF4-FFF2-40B4-BE49-F238E27FC236}">
              <a16:creationId xmlns:a16="http://schemas.microsoft.com/office/drawing/2014/main" id="{94767621-7BE0-72DB-FCEA-802B46E12120}"/>
            </a:ext>
          </a:extLst>
        </p:cNvPr>
        <p:cNvGrpSpPr/>
        <p:nvPr/>
      </p:nvGrpSpPr>
      <p:grpSpPr>
        <a:xfrm>
          <a:off x="0" y="0"/>
          <a:ext cx="0" cy="0"/>
          <a:chOff x="0" y="0"/>
          <a:chExt cx="0" cy="0"/>
        </a:xfrm>
      </p:grpSpPr>
      <p:sp>
        <p:nvSpPr>
          <p:cNvPr id="106" name="Rectangle 105">
            <a:extLst>
              <a:ext uri="{FF2B5EF4-FFF2-40B4-BE49-F238E27FC236}">
                <a16:creationId xmlns:a16="http://schemas.microsoft.com/office/drawing/2014/main" id="{95E561FB-3235-7C9D-DAD8-0C9A961FF6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7" y="321731"/>
            <a:ext cx="4142096" cy="6213425"/>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0" name="Google Shape;100;g124f51858b2_0_10">
            <a:extLst>
              <a:ext uri="{FF2B5EF4-FFF2-40B4-BE49-F238E27FC236}">
                <a16:creationId xmlns:a16="http://schemas.microsoft.com/office/drawing/2014/main" id="{1116FEEF-C615-8027-49E3-AF8DE8463CDD}"/>
              </a:ext>
            </a:extLst>
          </p:cNvPr>
          <p:cNvSpPr txBox="1">
            <a:spLocks noGrp="1"/>
          </p:cNvSpPr>
          <p:nvPr>
            <p:ph type="title" idx="4294967295"/>
          </p:nvPr>
        </p:nvSpPr>
        <p:spPr>
          <a:xfrm>
            <a:off x="524256" y="583616"/>
            <a:ext cx="3722141" cy="5520579"/>
          </a:xfrm>
          <a:prstGeom prst="rect">
            <a:avLst/>
          </a:prstGeom>
        </p:spPr>
        <p:txBody>
          <a:bodyPr spcFirstLastPara="1" vert="horz" lIns="91440" tIns="45720" rIns="91440" bIns="45720" rtlCol="0" anchor="ctr" anchorCtr="0">
            <a:normAutofit/>
          </a:bodyPr>
          <a:lstStyle/>
          <a:p>
            <a:pPr marL="0" lvl="0" indent="0">
              <a:spcAft>
                <a:spcPts val="0"/>
              </a:spcAft>
              <a:buClr>
                <a:schemeClr val="dk1"/>
              </a:buClr>
              <a:buSzPts val="4400"/>
            </a:pPr>
            <a:r>
              <a:rPr lang="en-US" b="1" dirty="0">
                <a:solidFill>
                  <a:srgbClr val="FFFFFF"/>
                </a:solidFill>
                <a:sym typeface="Arial"/>
              </a:rPr>
              <a:t>Unbundling in DC</a:t>
            </a:r>
            <a:endParaRPr lang="en-US" b="1" kern="1200" dirty="0">
              <a:solidFill>
                <a:srgbClr val="FFFFFF"/>
              </a:solidFill>
              <a:latin typeface="+mj-lt"/>
              <a:ea typeface="+mj-ea"/>
              <a:cs typeface="+mj-cs"/>
              <a:sym typeface="Arial"/>
            </a:endParaRPr>
          </a:p>
        </p:txBody>
      </p:sp>
      <p:sp>
        <p:nvSpPr>
          <p:cNvPr id="108" name="Rectangle 107">
            <a:extLst>
              <a:ext uri="{FF2B5EF4-FFF2-40B4-BE49-F238E27FC236}">
                <a16:creationId xmlns:a16="http://schemas.microsoft.com/office/drawing/2014/main" id="{EED170F9-85A0-D3C4-6C31-444E3C8579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9503" y="321732"/>
            <a:ext cx="7240765"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1" name="Google Shape;101;g124f51858b2_0_10">
            <a:extLst>
              <a:ext uri="{FF2B5EF4-FFF2-40B4-BE49-F238E27FC236}">
                <a16:creationId xmlns:a16="http://schemas.microsoft.com/office/drawing/2014/main" id="{4806204D-2706-7915-AC88-447184098C88}"/>
              </a:ext>
            </a:extLst>
          </p:cNvPr>
          <p:cNvSpPr txBox="1">
            <a:spLocks noGrp="1"/>
          </p:cNvSpPr>
          <p:nvPr>
            <p:ph type="body" idx="1"/>
          </p:nvPr>
        </p:nvSpPr>
        <p:spPr>
          <a:xfrm>
            <a:off x="4934269" y="583616"/>
            <a:ext cx="6594189" cy="5520579"/>
          </a:xfrm>
          <a:prstGeom prst="rect">
            <a:avLst/>
          </a:prstGeom>
        </p:spPr>
        <p:txBody>
          <a:bodyPr spcFirstLastPara="1" vert="horz" lIns="91440" tIns="45720" rIns="91440" bIns="45720" rtlCol="0" anchor="ctr" anchorCtr="0">
            <a:normAutofit/>
          </a:bodyPr>
          <a:lstStyle/>
          <a:p>
            <a:pPr marL="342900" lvl="0" indent="-34290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In 1992, the DC Access to Justice Commission and the DC Bar Pro Bono Program formed a Limited Scope Representation Working Group to expand access to counsel for clients of low, limited, and moderate means</a:t>
            </a:r>
          </a:p>
          <a:p>
            <a:pPr marL="342900" lvl="0" indent="-34290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Over the preceding years, DC courts had issued several administrative orders facilitating limited scope representations in some but not all proceedings</a:t>
            </a:r>
          </a:p>
          <a:p>
            <a:pPr marL="342900" lvl="0" indent="-34290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But in others, lawyers who entered an appearance were often obligated to provide full representation</a:t>
            </a:r>
          </a:p>
          <a:p>
            <a:pPr marL="342900" lvl="0" indent="-34290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And the DC Rules of Professional Conduct provided limited protection for clients where the purpose of unbundling was to provide low-bono representation</a:t>
            </a:r>
          </a:p>
          <a:p>
            <a:pPr marL="228600" lvl="0">
              <a:lnSpc>
                <a:spcPct val="90000"/>
              </a:lnSpc>
              <a:spcBef>
                <a:spcPts val="600"/>
              </a:spcBef>
              <a:spcAft>
                <a:spcPts val="600"/>
              </a:spcAft>
              <a:buClr>
                <a:schemeClr val="lt1"/>
              </a:buClr>
              <a:buSzPct val="145833"/>
              <a:buFont typeface="Arial" panose="020B0604020202020204" pitchFamily="34" charset="0"/>
              <a:buChar char="•"/>
            </a:pPr>
            <a:endParaRPr lang="en-US" sz="2200" dirty="0">
              <a:solidFill>
                <a:srgbClr val="00B0F0"/>
              </a:solidFill>
              <a:latin typeface="+mn-lt"/>
              <a:ea typeface="+mn-ea"/>
              <a:cs typeface="+mn-cs"/>
              <a:sym typeface="Arial"/>
            </a:endParaRPr>
          </a:p>
        </p:txBody>
      </p:sp>
    </p:spTree>
    <p:extLst>
      <p:ext uri="{BB962C8B-B14F-4D97-AF65-F5344CB8AC3E}">
        <p14:creationId xmlns:p14="http://schemas.microsoft.com/office/powerpoint/2010/main" val="15601790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9">
          <a:extLst>
            <a:ext uri="{FF2B5EF4-FFF2-40B4-BE49-F238E27FC236}">
              <a16:creationId xmlns:a16="http://schemas.microsoft.com/office/drawing/2014/main" id="{45F1B6E3-F192-7729-EEFD-8CD78A44134F}"/>
            </a:ext>
          </a:extLst>
        </p:cNvPr>
        <p:cNvGrpSpPr/>
        <p:nvPr/>
      </p:nvGrpSpPr>
      <p:grpSpPr>
        <a:xfrm>
          <a:off x="0" y="0"/>
          <a:ext cx="0" cy="0"/>
          <a:chOff x="0" y="0"/>
          <a:chExt cx="0" cy="0"/>
        </a:xfrm>
      </p:grpSpPr>
      <p:sp>
        <p:nvSpPr>
          <p:cNvPr id="106" name="Rectangle 105">
            <a:extLst>
              <a:ext uri="{FF2B5EF4-FFF2-40B4-BE49-F238E27FC236}">
                <a16:creationId xmlns:a16="http://schemas.microsoft.com/office/drawing/2014/main" id="{0862A9C3-5022-26B1-4AA0-F93C8AEF1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7" y="321731"/>
            <a:ext cx="4142096" cy="6213425"/>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0" name="Google Shape;100;g124f51858b2_0_10">
            <a:extLst>
              <a:ext uri="{FF2B5EF4-FFF2-40B4-BE49-F238E27FC236}">
                <a16:creationId xmlns:a16="http://schemas.microsoft.com/office/drawing/2014/main" id="{F0FB60F2-090E-A771-C23C-3CA69837C4F8}"/>
              </a:ext>
            </a:extLst>
          </p:cNvPr>
          <p:cNvSpPr txBox="1">
            <a:spLocks noGrp="1"/>
          </p:cNvSpPr>
          <p:nvPr>
            <p:ph type="title" idx="4294967295"/>
          </p:nvPr>
        </p:nvSpPr>
        <p:spPr>
          <a:xfrm>
            <a:off x="524256" y="583616"/>
            <a:ext cx="3722141" cy="5520579"/>
          </a:xfrm>
          <a:prstGeom prst="rect">
            <a:avLst/>
          </a:prstGeom>
        </p:spPr>
        <p:txBody>
          <a:bodyPr spcFirstLastPara="1" vert="horz" lIns="91440" tIns="45720" rIns="91440" bIns="45720" rtlCol="0" anchor="ctr" anchorCtr="0">
            <a:normAutofit/>
          </a:bodyPr>
          <a:lstStyle/>
          <a:p>
            <a:pPr marL="0" lvl="0" indent="0">
              <a:spcAft>
                <a:spcPts val="0"/>
              </a:spcAft>
              <a:buClr>
                <a:schemeClr val="dk1"/>
              </a:buClr>
              <a:buSzPts val="4400"/>
            </a:pPr>
            <a:r>
              <a:rPr lang="en-US" b="1" dirty="0">
                <a:solidFill>
                  <a:srgbClr val="FFFFFF"/>
                </a:solidFill>
                <a:sym typeface="Arial"/>
              </a:rPr>
              <a:t>Unbundling in DC</a:t>
            </a:r>
            <a:endParaRPr lang="en-US" b="1" kern="1200" dirty="0">
              <a:solidFill>
                <a:srgbClr val="FFFFFF"/>
              </a:solidFill>
              <a:latin typeface="+mj-lt"/>
              <a:ea typeface="+mj-ea"/>
              <a:cs typeface="+mj-cs"/>
              <a:sym typeface="Arial"/>
            </a:endParaRPr>
          </a:p>
        </p:txBody>
      </p:sp>
      <p:sp>
        <p:nvSpPr>
          <p:cNvPr id="108" name="Rectangle 107">
            <a:extLst>
              <a:ext uri="{FF2B5EF4-FFF2-40B4-BE49-F238E27FC236}">
                <a16:creationId xmlns:a16="http://schemas.microsoft.com/office/drawing/2014/main" id="{112BF6A3-6DEE-A9DC-9A17-D4172C0E5A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9503" y="321732"/>
            <a:ext cx="7240765"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1" name="Google Shape;101;g124f51858b2_0_10">
            <a:extLst>
              <a:ext uri="{FF2B5EF4-FFF2-40B4-BE49-F238E27FC236}">
                <a16:creationId xmlns:a16="http://schemas.microsoft.com/office/drawing/2014/main" id="{7F2F5489-26E7-44F3-B64A-36EBE923BB18}"/>
              </a:ext>
            </a:extLst>
          </p:cNvPr>
          <p:cNvSpPr txBox="1">
            <a:spLocks noGrp="1"/>
          </p:cNvSpPr>
          <p:nvPr>
            <p:ph type="body" idx="1"/>
          </p:nvPr>
        </p:nvSpPr>
        <p:spPr>
          <a:xfrm>
            <a:off x="4934269" y="583616"/>
            <a:ext cx="6594189" cy="5520579"/>
          </a:xfrm>
          <a:prstGeom prst="rect">
            <a:avLst/>
          </a:prstGeom>
        </p:spPr>
        <p:txBody>
          <a:bodyPr spcFirstLastPara="1" vert="horz" lIns="91440" tIns="45720" rIns="91440" bIns="45720" rtlCol="0" anchor="ctr" anchorCtr="0">
            <a:normAutofit/>
          </a:bodyPr>
          <a:lstStyle/>
          <a:p>
            <a:pPr marL="342900" lvl="0" indent="-34290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The Working Group analyzed court rules, ethics rules, studies, reports, training materials – anything it could find addressing similar efforts around the US – and made recommendations in three categories:</a:t>
            </a:r>
          </a:p>
          <a:p>
            <a:pPr marL="342900" marR="0" lvl="0" indent="-342900" algn="l" defTabSz="914400" rtl="0" eaLnBrk="1" fontAlgn="auto" latinLnBrk="0" hangingPunct="1">
              <a:lnSpc>
                <a:spcPct val="100000"/>
              </a:lnSpc>
              <a:spcBef>
                <a:spcPts val="600"/>
              </a:spcBef>
              <a:spcAft>
                <a:spcPts val="600"/>
              </a:spcAft>
              <a:buClr>
                <a:prstClr val="white"/>
              </a:buClr>
              <a:buSzPct val="145833"/>
              <a:buFont typeface="Arial" panose="020B0604020202020204" pitchFamily="34" charset="0"/>
              <a:buChar char="•"/>
              <a:tabLst/>
              <a:defRPr/>
            </a:pPr>
            <a:r>
              <a:rPr kumimoji="0" lang="en-US" sz="2200" b="0" i="0" u="none" strike="noStrike" kern="1200" cap="none" spc="0" normalizeH="0" baseline="0" noProof="0" dirty="0">
                <a:ln>
                  <a:noFill/>
                </a:ln>
                <a:solidFill>
                  <a:srgbClr val="FFFFFF"/>
                </a:solidFill>
                <a:effectLst/>
                <a:uLnTx/>
                <a:uFillTx/>
                <a:latin typeface="Calibri" panose="020F0502020204030204"/>
                <a:ea typeface="+mn-ea"/>
                <a:cs typeface="+mn-cs"/>
                <a:sym typeface="Arial"/>
              </a:rPr>
              <a:t>First, recommended adoption of language from MRPC 1.2 and comments (6) and (7) to more broadly permit limited scope representations, provide guidance to lawyers, and protect clients of limited means</a:t>
            </a:r>
          </a:p>
          <a:p>
            <a:pPr marL="0" lvl="0" indent="0">
              <a:lnSpc>
                <a:spcPct val="90000"/>
              </a:lnSpc>
              <a:spcBef>
                <a:spcPts val="600"/>
              </a:spcBef>
              <a:spcAft>
                <a:spcPts val="600"/>
              </a:spcAft>
              <a:buClr>
                <a:schemeClr val="lt1"/>
              </a:buClr>
              <a:buSzPct val="145833"/>
            </a:pPr>
            <a:endParaRPr lang="en-US" sz="2200" dirty="0">
              <a:solidFill>
                <a:srgbClr val="FFFFFF"/>
              </a:solidFill>
              <a:latin typeface="+mn-lt"/>
              <a:ea typeface="+mn-ea"/>
              <a:cs typeface="+mn-cs"/>
              <a:sym typeface="Arial"/>
            </a:endParaRPr>
          </a:p>
          <a:p>
            <a:pPr marL="228600" lvl="0">
              <a:lnSpc>
                <a:spcPct val="90000"/>
              </a:lnSpc>
              <a:spcBef>
                <a:spcPts val="600"/>
              </a:spcBef>
              <a:spcAft>
                <a:spcPts val="600"/>
              </a:spcAft>
              <a:buClr>
                <a:schemeClr val="lt1"/>
              </a:buClr>
              <a:buSzPct val="145833"/>
              <a:buFont typeface="Arial" panose="020B0604020202020204" pitchFamily="34" charset="0"/>
              <a:buChar char="•"/>
            </a:pPr>
            <a:endParaRPr lang="en-US" sz="2200" dirty="0">
              <a:solidFill>
                <a:srgbClr val="00B0F0"/>
              </a:solidFill>
              <a:latin typeface="+mn-lt"/>
              <a:ea typeface="+mn-ea"/>
              <a:cs typeface="+mn-cs"/>
              <a:sym typeface="Arial"/>
            </a:endParaRPr>
          </a:p>
        </p:txBody>
      </p:sp>
    </p:spTree>
    <p:extLst>
      <p:ext uri="{BB962C8B-B14F-4D97-AF65-F5344CB8AC3E}">
        <p14:creationId xmlns:p14="http://schemas.microsoft.com/office/powerpoint/2010/main" val="17004259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9"/>
        <p:cNvGrpSpPr/>
        <p:nvPr/>
      </p:nvGrpSpPr>
      <p:grpSpPr>
        <a:xfrm>
          <a:off x="0" y="0"/>
          <a:ext cx="0" cy="0"/>
          <a:chOff x="0" y="0"/>
          <a:chExt cx="0" cy="0"/>
        </a:xfrm>
      </p:grpSpPr>
      <p:sp>
        <p:nvSpPr>
          <p:cNvPr id="106" name="Rectangle 105">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7" y="321731"/>
            <a:ext cx="4142096" cy="6213425"/>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0" name="Google Shape;100;g124f51858b2_0_10"/>
          <p:cNvSpPr txBox="1">
            <a:spLocks noGrp="1"/>
          </p:cNvSpPr>
          <p:nvPr>
            <p:ph type="title" idx="4294967295"/>
          </p:nvPr>
        </p:nvSpPr>
        <p:spPr>
          <a:xfrm>
            <a:off x="524256" y="583616"/>
            <a:ext cx="3722141" cy="5520579"/>
          </a:xfrm>
          <a:prstGeom prst="rect">
            <a:avLst/>
          </a:prstGeom>
        </p:spPr>
        <p:txBody>
          <a:bodyPr spcFirstLastPara="1" vert="horz" lIns="91440" tIns="45720" rIns="91440" bIns="45720" rtlCol="0" anchor="ctr" anchorCtr="0">
            <a:normAutofit/>
          </a:bodyPr>
          <a:lstStyle/>
          <a:p>
            <a:pPr marL="0" lvl="0" indent="0">
              <a:spcAft>
                <a:spcPts val="0"/>
              </a:spcAft>
              <a:buClr>
                <a:schemeClr val="dk1"/>
              </a:buClr>
              <a:buSzPts val="4400"/>
            </a:pPr>
            <a:r>
              <a:rPr lang="en-US" b="1" kern="1200" dirty="0">
                <a:solidFill>
                  <a:srgbClr val="FFFFFF"/>
                </a:solidFill>
                <a:latin typeface="+mj-lt"/>
                <a:ea typeface="+mj-ea"/>
                <a:cs typeface="+mj-cs"/>
                <a:sym typeface="Arial"/>
              </a:rPr>
              <a:t>Unbundling in DC</a:t>
            </a:r>
          </a:p>
        </p:txBody>
      </p:sp>
      <p:sp>
        <p:nvSpPr>
          <p:cNvPr id="108" name="Rectangle 107">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9503" y="321732"/>
            <a:ext cx="7240765"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1" name="Google Shape;101;g124f51858b2_0_10"/>
          <p:cNvSpPr txBox="1">
            <a:spLocks noGrp="1"/>
          </p:cNvSpPr>
          <p:nvPr>
            <p:ph type="body" idx="1"/>
          </p:nvPr>
        </p:nvSpPr>
        <p:spPr>
          <a:xfrm>
            <a:off x="4934269" y="583616"/>
            <a:ext cx="6594189" cy="5520579"/>
          </a:xfrm>
          <a:prstGeom prst="rect">
            <a:avLst/>
          </a:prstGeom>
        </p:spPr>
        <p:txBody>
          <a:bodyPr spcFirstLastPara="1" vert="horz" lIns="91440" tIns="45720" rIns="91440" bIns="45720" rtlCol="0" anchor="ctr" anchorCtr="0">
            <a:normAutofit/>
          </a:bodyPr>
          <a:lstStyle/>
          <a:p>
            <a:pPr marL="342900" lvl="0" indent="-34290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Second, recommended amended court rules that permitted lawyers to enter appearances limited by date, time period, activity, or subject matter in compliance with the amended RPC</a:t>
            </a:r>
          </a:p>
          <a:p>
            <a:pPr marL="342900" lvl="0" indent="-34290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Such appearances would terminate without leave of court (1) as stated in the notice of appearance, or (2) upon filing a Notice of Completion</a:t>
            </a:r>
          </a:p>
          <a:p>
            <a:pPr marL="342900" lvl="0" indent="-34290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Third, recommended various trainings for lawyers interested in limited scope representations</a:t>
            </a:r>
            <a:endParaRPr lang="en-US" sz="2200" dirty="0">
              <a:solidFill>
                <a:srgbClr val="00B0F0"/>
              </a:solidFill>
              <a:latin typeface="+mn-lt"/>
              <a:ea typeface="+mn-ea"/>
              <a:cs typeface="+mn-cs"/>
              <a:sym typeface="Arial"/>
            </a:endParaRPr>
          </a:p>
          <a:p>
            <a:pPr marL="342900" lvl="0" indent="-342900">
              <a:lnSpc>
                <a:spcPct val="90000"/>
              </a:lnSpc>
              <a:spcBef>
                <a:spcPts val="600"/>
              </a:spcBef>
              <a:spcAft>
                <a:spcPts val="600"/>
              </a:spcAft>
              <a:buClr>
                <a:schemeClr val="lt1"/>
              </a:buClr>
              <a:buSzPct val="145833"/>
              <a:buFont typeface="Arial" panose="020B0604020202020204" pitchFamily="34" charset="0"/>
              <a:buChar char="•"/>
            </a:pPr>
            <a:endParaRPr lang="en-US" sz="2200" dirty="0">
              <a:solidFill>
                <a:srgbClr val="FFFFFF"/>
              </a:solidFill>
              <a:latin typeface="+mn-lt"/>
              <a:ea typeface="+mn-ea"/>
              <a:cs typeface="+mn-cs"/>
              <a:sym typeface="Arial"/>
            </a:endParaRPr>
          </a:p>
        </p:txBody>
      </p:sp>
    </p:spTree>
    <p:extLst>
      <p:ext uri="{BB962C8B-B14F-4D97-AF65-F5344CB8AC3E}">
        <p14:creationId xmlns:p14="http://schemas.microsoft.com/office/powerpoint/2010/main" val="28443488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9">
          <a:extLst>
            <a:ext uri="{FF2B5EF4-FFF2-40B4-BE49-F238E27FC236}">
              <a16:creationId xmlns:a16="http://schemas.microsoft.com/office/drawing/2014/main" id="{D13F9B99-63EC-0C97-8916-CC4AA70A9B88}"/>
            </a:ext>
          </a:extLst>
        </p:cNvPr>
        <p:cNvGrpSpPr/>
        <p:nvPr/>
      </p:nvGrpSpPr>
      <p:grpSpPr>
        <a:xfrm>
          <a:off x="0" y="0"/>
          <a:ext cx="0" cy="0"/>
          <a:chOff x="0" y="0"/>
          <a:chExt cx="0" cy="0"/>
        </a:xfrm>
      </p:grpSpPr>
      <p:sp>
        <p:nvSpPr>
          <p:cNvPr id="106" name="Rectangle 105">
            <a:extLst>
              <a:ext uri="{FF2B5EF4-FFF2-40B4-BE49-F238E27FC236}">
                <a16:creationId xmlns:a16="http://schemas.microsoft.com/office/drawing/2014/main" id="{8EA33175-9641-42AE-CF89-A4B7E05FDD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7" y="321731"/>
            <a:ext cx="4142096" cy="6213425"/>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0" name="Google Shape;100;g124f51858b2_0_10">
            <a:extLst>
              <a:ext uri="{FF2B5EF4-FFF2-40B4-BE49-F238E27FC236}">
                <a16:creationId xmlns:a16="http://schemas.microsoft.com/office/drawing/2014/main" id="{260C3131-8B11-009B-F338-D7AE59F5788A}"/>
              </a:ext>
            </a:extLst>
          </p:cNvPr>
          <p:cNvSpPr txBox="1">
            <a:spLocks noGrp="1"/>
          </p:cNvSpPr>
          <p:nvPr>
            <p:ph type="title" idx="4294967295"/>
          </p:nvPr>
        </p:nvSpPr>
        <p:spPr>
          <a:xfrm>
            <a:off x="524256" y="583616"/>
            <a:ext cx="3722141" cy="5520579"/>
          </a:xfrm>
          <a:prstGeom prst="rect">
            <a:avLst/>
          </a:prstGeom>
        </p:spPr>
        <p:txBody>
          <a:bodyPr spcFirstLastPara="1" vert="horz" lIns="91440" tIns="45720" rIns="91440" bIns="45720" rtlCol="0" anchor="ctr" anchorCtr="0">
            <a:normAutofit/>
          </a:bodyPr>
          <a:lstStyle/>
          <a:p>
            <a:pPr marL="0" lvl="0" indent="0">
              <a:spcAft>
                <a:spcPts val="0"/>
              </a:spcAft>
              <a:buClr>
                <a:schemeClr val="dk1"/>
              </a:buClr>
              <a:buSzPts val="4400"/>
            </a:pPr>
            <a:r>
              <a:rPr lang="en-US" b="1" kern="1200" dirty="0">
                <a:solidFill>
                  <a:srgbClr val="FFFFFF"/>
                </a:solidFill>
                <a:latin typeface="+mj-lt"/>
                <a:ea typeface="+mj-ea"/>
                <a:cs typeface="+mj-cs"/>
                <a:sym typeface="Arial"/>
              </a:rPr>
              <a:t>Unbundling in DC</a:t>
            </a:r>
          </a:p>
        </p:txBody>
      </p:sp>
      <p:sp>
        <p:nvSpPr>
          <p:cNvPr id="108" name="Rectangle 107">
            <a:extLst>
              <a:ext uri="{FF2B5EF4-FFF2-40B4-BE49-F238E27FC236}">
                <a16:creationId xmlns:a16="http://schemas.microsoft.com/office/drawing/2014/main" id="{4CDD51C3-1412-2C41-3F3E-9C401CE775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9503" y="321732"/>
            <a:ext cx="7240765"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1" name="Google Shape;101;g124f51858b2_0_10">
            <a:extLst>
              <a:ext uri="{FF2B5EF4-FFF2-40B4-BE49-F238E27FC236}">
                <a16:creationId xmlns:a16="http://schemas.microsoft.com/office/drawing/2014/main" id="{E9109DD5-B8DE-8768-E5A4-8B8782D68392}"/>
              </a:ext>
            </a:extLst>
          </p:cNvPr>
          <p:cNvSpPr txBox="1">
            <a:spLocks noGrp="1"/>
          </p:cNvSpPr>
          <p:nvPr>
            <p:ph type="body" idx="1"/>
          </p:nvPr>
        </p:nvSpPr>
        <p:spPr>
          <a:xfrm>
            <a:off x="4934269" y="583616"/>
            <a:ext cx="6594189" cy="5520579"/>
          </a:xfrm>
          <a:prstGeom prst="rect">
            <a:avLst/>
          </a:prstGeom>
        </p:spPr>
        <p:txBody>
          <a:bodyPr spcFirstLastPara="1" vert="horz" lIns="91440" tIns="45720" rIns="91440" bIns="45720" rtlCol="0" anchor="ctr" anchorCtr="0">
            <a:normAutofit/>
          </a:bodyPr>
          <a:lstStyle/>
          <a:p>
            <a:pPr marL="342900" marR="0" lvl="0" indent="-342900" algn="l" defTabSz="914400" rtl="0" eaLnBrk="1" fontAlgn="auto" latinLnBrk="0" hangingPunct="1">
              <a:lnSpc>
                <a:spcPct val="90000"/>
              </a:lnSpc>
              <a:spcBef>
                <a:spcPts val="600"/>
              </a:spcBef>
              <a:spcAft>
                <a:spcPts val="600"/>
              </a:spcAft>
              <a:buClr>
                <a:prstClr val="white"/>
              </a:buClr>
              <a:buSzPct val="145833"/>
              <a:buFont typeface="Arial" panose="020B0604020202020204" pitchFamily="34" charset="0"/>
              <a:buChar char="•"/>
              <a:tabLst/>
              <a:defRPr/>
            </a:pPr>
            <a:r>
              <a:rPr kumimoji="0" lang="en-US" sz="2200" b="0" i="0" u="none" strike="noStrike" kern="1200" cap="none" spc="0" normalizeH="0" baseline="0" noProof="0" dirty="0">
                <a:ln>
                  <a:noFill/>
                </a:ln>
                <a:solidFill>
                  <a:srgbClr val="FFFFFF"/>
                </a:solidFill>
                <a:effectLst/>
                <a:uLnTx/>
                <a:uFillTx/>
                <a:latin typeface="Calibri" panose="020F0502020204030204"/>
                <a:ea typeface="+mn-ea"/>
                <a:cs typeface="+mn-cs"/>
                <a:sym typeface="Arial"/>
              </a:rPr>
              <a:t>The DC Bar Rules Review Committee recommended substantive changes to the Working Group’s proposed changes to Rule 1.2</a:t>
            </a:r>
          </a:p>
          <a:p>
            <a:pPr marL="342900" marR="0" lvl="0" indent="-342900" algn="l" defTabSz="914400" rtl="0" eaLnBrk="1" fontAlgn="auto" latinLnBrk="0" hangingPunct="1">
              <a:lnSpc>
                <a:spcPct val="90000"/>
              </a:lnSpc>
              <a:spcBef>
                <a:spcPts val="600"/>
              </a:spcBef>
              <a:spcAft>
                <a:spcPts val="600"/>
              </a:spcAft>
              <a:buClr>
                <a:prstClr val="white"/>
              </a:buClr>
              <a:buSzPct val="145833"/>
              <a:buFont typeface="Arial" panose="020B0604020202020204" pitchFamily="34" charset="0"/>
              <a:buChar char="•"/>
              <a:tabLst/>
              <a:defRPr/>
            </a:pPr>
            <a:r>
              <a:rPr lang="en-US" sz="2200" dirty="0">
                <a:solidFill>
                  <a:srgbClr val="FFFFFF"/>
                </a:solidFill>
                <a:latin typeface="Calibri" panose="020F0502020204030204"/>
                <a:ea typeface="+mn-ea"/>
                <a:cs typeface="+mn-cs"/>
                <a:sym typeface="Arial"/>
              </a:rPr>
              <a:t>Key among the proposed changes was removing the requirement that any limitation on the scope of representation must be reasonable under the circumstances</a:t>
            </a:r>
          </a:p>
          <a:p>
            <a:pPr marL="342900" marR="0" lvl="0" indent="-342900" algn="l" defTabSz="914400" rtl="0" eaLnBrk="1" fontAlgn="auto" latinLnBrk="0" hangingPunct="1">
              <a:lnSpc>
                <a:spcPct val="90000"/>
              </a:lnSpc>
              <a:spcBef>
                <a:spcPts val="600"/>
              </a:spcBef>
              <a:spcAft>
                <a:spcPts val="600"/>
              </a:spcAft>
              <a:buClr>
                <a:prstClr val="white"/>
              </a:buClr>
              <a:buSzPct val="145833"/>
              <a:buFont typeface="Arial" panose="020B0604020202020204" pitchFamily="34" charset="0"/>
              <a:buChar char="•"/>
              <a:tabLst/>
              <a:defRPr/>
            </a:pPr>
            <a:r>
              <a:rPr lang="en-US" sz="2200" dirty="0">
                <a:solidFill>
                  <a:srgbClr val="FFFFFF"/>
                </a:solidFill>
                <a:latin typeface="Calibri" panose="020F0502020204030204"/>
                <a:ea typeface="+mn-ea"/>
                <a:cs typeface="+mn-cs"/>
                <a:sym typeface="Arial"/>
              </a:rPr>
              <a:t>The Board of Governors submitted the RRC’s revised proposal to the Court of Appeals, which published it for comment</a:t>
            </a:r>
          </a:p>
          <a:p>
            <a:pPr marL="342900" marR="0" lvl="0" indent="-342900" algn="l" defTabSz="914400" rtl="0" eaLnBrk="1" fontAlgn="auto" latinLnBrk="0" hangingPunct="1">
              <a:lnSpc>
                <a:spcPct val="90000"/>
              </a:lnSpc>
              <a:spcBef>
                <a:spcPts val="600"/>
              </a:spcBef>
              <a:spcAft>
                <a:spcPts val="600"/>
              </a:spcAft>
              <a:buClr>
                <a:prstClr val="white"/>
              </a:buClr>
              <a:buSzPct val="145833"/>
              <a:buFont typeface="Arial" panose="020B0604020202020204" pitchFamily="34" charset="0"/>
              <a:buChar char="•"/>
              <a:tabLst/>
              <a:defRPr/>
            </a:pPr>
            <a:r>
              <a:rPr lang="en-US" sz="2200" dirty="0">
                <a:solidFill>
                  <a:srgbClr val="FFFFFF"/>
                </a:solidFill>
                <a:latin typeface="Calibri" panose="020F0502020204030204"/>
                <a:ea typeface="+mn-ea"/>
                <a:cs typeface="+mn-cs"/>
                <a:sym typeface="Arial"/>
              </a:rPr>
              <a:t>The Working Group, ATJC, Pro Bono Program, Washington Lawyers Committee, and DC Consortium, and separately the Board on Professional Responsibility, commented in favor of the Working Group’s original proposal</a:t>
            </a:r>
            <a:endParaRPr lang="en-US" sz="2200" dirty="0">
              <a:solidFill>
                <a:srgbClr val="FFFFFF"/>
              </a:solidFill>
              <a:latin typeface="+mn-lt"/>
              <a:ea typeface="+mn-ea"/>
              <a:cs typeface="+mn-cs"/>
              <a:sym typeface="Arial"/>
            </a:endParaRPr>
          </a:p>
          <a:p>
            <a:pPr marL="228600" lvl="0">
              <a:lnSpc>
                <a:spcPct val="90000"/>
              </a:lnSpc>
              <a:spcBef>
                <a:spcPts val="600"/>
              </a:spcBef>
              <a:spcAft>
                <a:spcPts val="600"/>
              </a:spcAft>
              <a:buClr>
                <a:schemeClr val="lt1"/>
              </a:buClr>
              <a:buSzPct val="145833"/>
              <a:buFont typeface="Arial" panose="020B0604020202020204" pitchFamily="34" charset="0"/>
              <a:buChar char="•"/>
            </a:pPr>
            <a:endParaRPr lang="en-US" sz="2200" dirty="0">
              <a:solidFill>
                <a:srgbClr val="00B0F0"/>
              </a:solidFill>
              <a:latin typeface="+mn-lt"/>
              <a:ea typeface="+mn-ea"/>
              <a:cs typeface="+mn-cs"/>
              <a:sym typeface="Arial"/>
            </a:endParaRPr>
          </a:p>
        </p:txBody>
      </p:sp>
    </p:spTree>
    <p:extLst>
      <p:ext uri="{BB962C8B-B14F-4D97-AF65-F5344CB8AC3E}">
        <p14:creationId xmlns:p14="http://schemas.microsoft.com/office/powerpoint/2010/main" val="20719518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9">
          <a:extLst>
            <a:ext uri="{FF2B5EF4-FFF2-40B4-BE49-F238E27FC236}">
              <a16:creationId xmlns:a16="http://schemas.microsoft.com/office/drawing/2014/main" id="{44128697-C772-0B79-6DB3-DF9BCFAAECED}"/>
            </a:ext>
          </a:extLst>
        </p:cNvPr>
        <p:cNvGrpSpPr/>
        <p:nvPr/>
      </p:nvGrpSpPr>
      <p:grpSpPr>
        <a:xfrm>
          <a:off x="0" y="0"/>
          <a:ext cx="0" cy="0"/>
          <a:chOff x="0" y="0"/>
          <a:chExt cx="0" cy="0"/>
        </a:xfrm>
      </p:grpSpPr>
      <p:sp>
        <p:nvSpPr>
          <p:cNvPr id="106" name="Rectangle 105">
            <a:extLst>
              <a:ext uri="{FF2B5EF4-FFF2-40B4-BE49-F238E27FC236}">
                <a16:creationId xmlns:a16="http://schemas.microsoft.com/office/drawing/2014/main" id="{D61B9975-96D9-85E5-8B59-7692D45C91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7" y="321731"/>
            <a:ext cx="4142096" cy="6213425"/>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0" name="Google Shape;100;g124f51858b2_0_10">
            <a:extLst>
              <a:ext uri="{FF2B5EF4-FFF2-40B4-BE49-F238E27FC236}">
                <a16:creationId xmlns:a16="http://schemas.microsoft.com/office/drawing/2014/main" id="{FF889E7E-4116-BA5B-FFC5-F6B90D87027D}"/>
              </a:ext>
            </a:extLst>
          </p:cNvPr>
          <p:cNvSpPr txBox="1">
            <a:spLocks noGrp="1"/>
          </p:cNvSpPr>
          <p:nvPr>
            <p:ph type="title" idx="4294967295"/>
          </p:nvPr>
        </p:nvSpPr>
        <p:spPr>
          <a:xfrm>
            <a:off x="524256" y="583616"/>
            <a:ext cx="3722141" cy="5520579"/>
          </a:xfrm>
          <a:prstGeom prst="rect">
            <a:avLst/>
          </a:prstGeom>
        </p:spPr>
        <p:txBody>
          <a:bodyPr spcFirstLastPara="1" vert="horz" lIns="91440" tIns="45720" rIns="91440" bIns="45720" rtlCol="0" anchor="ctr" anchorCtr="0">
            <a:normAutofit/>
          </a:bodyPr>
          <a:lstStyle/>
          <a:p>
            <a:pPr marL="0" lvl="0" indent="0">
              <a:spcAft>
                <a:spcPts val="0"/>
              </a:spcAft>
              <a:buClr>
                <a:schemeClr val="dk1"/>
              </a:buClr>
              <a:buSzPts val="4400"/>
            </a:pPr>
            <a:r>
              <a:rPr lang="en-US" b="1" kern="1200" dirty="0">
                <a:solidFill>
                  <a:srgbClr val="FFFFFF"/>
                </a:solidFill>
                <a:latin typeface="+mj-lt"/>
                <a:ea typeface="+mj-ea"/>
                <a:cs typeface="+mj-cs"/>
                <a:sym typeface="Arial"/>
              </a:rPr>
              <a:t>Unbundling in DC</a:t>
            </a:r>
          </a:p>
        </p:txBody>
      </p:sp>
      <p:sp>
        <p:nvSpPr>
          <p:cNvPr id="108" name="Rectangle 107">
            <a:extLst>
              <a:ext uri="{FF2B5EF4-FFF2-40B4-BE49-F238E27FC236}">
                <a16:creationId xmlns:a16="http://schemas.microsoft.com/office/drawing/2014/main" id="{EF9FF0E0-6D36-D2C5-2C89-3533226094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9503" y="321732"/>
            <a:ext cx="7240765"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1" name="Google Shape;101;g124f51858b2_0_10">
            <a:extLst>
              <a:ext uri="{FF2B5EF4-FFF2-40B4-BE49-F238E27FC236}">
                <a16:creationId xmlns:a16="http://schemas.microsoft.com/office/drawing/2014/main" id="{A9D7EBB9-692D-ADC8-D6E2-84206B828013}"/>
              </a:ext>
            </a:extLst>
          </p:cNvPr>
          <p:cNvSpPr txBox="1">
            <a:spLocks noGrp="1"/>
          </p:cNvSpPr>
          <p:nvPr>
            <p:ph type="body" idx="1"/>
          </p:nvPr>
        </p:nvSpPr>
        <p:spPr>
          <a:xfrm>
            <a:off x="4934269" y="583616"/>
            <a:ext cx="6594189" cy="5520579"/>
          </a:xfrm>
          <a:prstGeom prst="rect">
            <a:avLst/>
          </a:prstGeom>
        </p:spPr>
        <p:txBody>
          <a:bodyPr spcFirstLastPara="1" vert="horz" lIns="91440" tIns="45720" rIns="91440" bIns="45720" rtlCol="0" anchor="ctr" anchorCtr="0">
            <a:normAutofit/>
          </a:bodyPr>
          <a:lstStyle/>
          <a:p>
            <a:pPr marL="342900" lvl="0" indent="-34290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The RRC rejected those comments and urged the Court of Appeals to adopt their revised proposal</a:t>
            </a:r>
          </a:p>
          <a:p>
            <a:pPr marL="342900" lvl="0" indent="-34290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Finally, by order dated November 1, 2018, the Court of Appeals adopted the Working Group’s proposed rule – complete with the requirement that any limitation must be reasonable under the circumstances</a:t>
            </a:r>
          </a:p>
          <a:p>
            <a:pPr marL="228600" lvl="0">
              <a:lnSpc>
                <a:spcPct val="90000"/>
              </a:lnSpc>
              <a:spcBef>
                <a:spcPts val="600"/>
              </a:spcBef>
              <a:spcAft>
                <a:spcPts val="600"/>
              </a:spcAft>
              <a:buClr>
                <a:schemeClr val="lt1"/>
              </a:buClr>
              <a:buSzPct val="145833"/>
              <a:buFont typeface="Arial" panose="020B0604020202020204" pitchFamily="34" charset="0"/>
              <a:buChar char="•"/>
            </a:pPr>
            <a:endParaRPr lang="en-US" sz="2200" dirty="0">
              <a:solidFill>
                <a:srgbClr val="00B0F0"/>
              </a:solidFill>
              <a:latin typeface="+mn-lt"/>
              <a:ea typeface="+mn-ea"/>
              <a:cs typeface="+mn-cs"/>
              <a:sym typeface="Arial"/>
            </a:endParaRPr>
          </a:p>
        </p:txBody>
      </p:sp>
    </p:spTree>
    <p:extLst>
      <p:ext uri="{BB962C8B-B14F-4D97-AF65-F5344CB8AC3E}">
        <p14:creationId xmlns:p14="http://schemas.microsoft.com/office/powerpoint/2010/main" val="36002913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9"/>
        <p:cNvGrpSpPr/>
        <p:nvPr/>
      </p:nvGrpSpPr>
      <p:grpSpPr>
        <a:xfrm>
          <a:off x="0" y="0"/>
          <a:ext cx="0" cy="0"/>
          <a:chOff x="0" y="0"/>
          <a:chExt cx="0" cy="0"/>
        </a:xfrm>
      </p:grpSpPr>
      <p:sp>
        <p:nvSpPr>
          <p:cNvPr id="106" name="Rectangle 105">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7" y="321731"/>
            <a:ext cx="4142096" cy="6213425"/>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0" name="Google Shape;100;g124f51858b2_0_10"/>
          <p:cNvSpPr txBox="1">
            <a:spLocks noGrp="1"/>
          </p:cNvSpPr>
          <p:nvPr>
            <p:ph type="title" idx="4294967295"/>
          </p:nvPr>
        </p:nvSpPr>
        <p:spPr>
          <a:xfrm>
            <a:off x="524256" y="583616"/>
            <a:ext cx="3722141" cy="5520579"/>
          </a:xfrm>
          <a:prstGeom prst="rect">
            <a:avLst/>
          </a:prstGeom>
        </p:spPr>
        <p:txBody>
          <a:bodyPr spcFirstLastPara="1" vert="horz" lIns="91440" tIns="45720" rIns="91440" bIns="45720" rtlCol="0" anchor="ctr" anchorCtr="0">
            <a:normAutofit/>
          </a:bodyPr>
          <a:lstStyle/>
          <a:p>
            <a:pPr marL="0" lvl="0" indent="0">
              <a:spcAft>
                <a:spcPts val="0"/>
              </a:spcAft>
              <a:buClr>
                <a:schemeClr val="dk1"/>
              </a:buClr>
              <a:buSzPts val="4400"/>
            </a:pPr>
            <a:r>
              <a:rPr lang="en-US" b="1" kern="1200" dirty="0">
                <a:solidFill>
                  <a:srgbClr val="FFFFFF"/>
                </a:solidFill>
                <a:latin typeface="+mj-lt"/>
                <a:ea typeface="+mj-ea"/>
                <a:cs typeface="+mj-cs"/>
                <a:sym typeface="Arial"/>
              </a:rPr>
              <a:t>Unbundling in DC</a:t>
            </a:r>
          </a:p>
        </p:txBody>
      </p:sp>
      <p:sp>
        <p:nvSpPr>
          <p:cNvPr id="108" name="Rectangle 107">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9503" y="321732"/>
            <a:ext cx="7240765"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1" name="Google Shape;101;g124f51858b2_0_10"/>
          <p:cNvSpPr txBox="1">
            <a:spLocks noGrp="1"/>
          </p:cNvSpPr>
          <p:nvPr>
            <p:ph type="body" idx="1"/>
          </p:nvPr>
        </p:nvSpPr>
        <p:spPr>
          <a:xfrm>
            <a:off x="4934269" y="583616"/>
            <a:ext cx="6594189" cy="5520579"/>
          </a:xfrm>
          <a:prstGeom prst="rect">
            <a:avLst/>
          </a:prstGeom>
        </p:spPr>
        <p:txBody>
          <a:bodyPr spcFirstLastPara="1" vert="horz" lIns="91440" tIns="45720" rIns="91440" bIns="45720" rtlCol="0" anchor="ctr" anchorCtr="0">
            <a:normAutofit/>
          </a:bodyPr>
          <a:lstStyle/>
          <a:p>
            <a:pPr marL="342900" lvl="0" indent="-34290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Similar to the Model Rule, DC Rule 1.2(c) provides: “A lawyer may limit the scope of the representation if the limitation is reasonable under the circumstances and the client gives informed consent.”</a:t>
            </a:r>
          </a:p>
          <a:p>
            <a:pPr marL="342900" lvl="0" indent="-34290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Comment [5] states that limited scope agreements must accord with ethics rules and law, expressly including:</a:t>
            </a:r>
          </a:p>
          <a:p>
            <a:pPr marL="571500" lvl="1" indent="-342900">
              <a:spcBef>
                <a:spcPts val="600"/>
              </a:spcBef>
              <a:spcAft>
                <a:spcPts val="600"/>
              </a:spcAft>
              <a:buClr>
                <a:schemeClr val="lt1"/>
              </a:buClr>
              <a:buSzPct val="145833"/>
            </a:pPr>
            <a:r>
              <a:rPr lang="en-US" sz="2200" dirty="0">
                <a:solidFill>
                  <a:srgbClr val="FFFFFF"/>
                </a:solidFill>
                <a:latin typeface="+mn-lt"/>
                <a:ea typeface="+mn-ea"/>
                <a:cs typeface="+mn-cs"/>
                <a:sym typeface="Arial"/>
              </a:rPr>
              <a:t>Can’t be so limited as to violate Rule 1.1 (com</a:t>
            </a:r>
            <a:r>
              <a:rPr lang="en-US" sz="2200" dirty="0">
                <a:solidFill>
                  <a:srgbClr val="FFFFFF"/>
                </a:solidFill>
                <a:sym typeface="Arial"/>
              </a:rPr>
              <a:t>petence)</a:t>
            </a:r>
          </a:p>
          <a:p>
            <a:pPr marL="571500" lvl="1" indent="-342900">
              <a:spcBef>
                <a:spcPts val="600"/>
              </a:spcBef>
              <a:spcAft>
                <a:spcPts val="600"/>
              </a:spcAft>
              <a:buClr>
                <a:schemeClr val="lt1"/>
              </a:buClr>
              <a:buSzPct val="145833"/>
            </a:pPr>
            <a:r>
              <a:rPr lang="en-US" sz="2200" dirty="0">
                <a:solidFill>
                  <a:srgbClr val="FFFFFF"/>
                </a:solidFill>
                <a:sym typeface="Arial"/>
              </a:rPr>
              <a:t>Client must retain the right to terminate the lawyer’s services and to make decisions regarding settlement</a:t>
            </a:r>
          </a:p>
          <a:p>
            <a:pPr marL="228600" lvl="0">
              <a:lnSpc>
                <a:spcPct val="90000"/>
              </a:lnSpc>
              <a:spcBef>
                <a:spcPts val="600"/>
              </a:spcBef>
              <a:spcAft>
                <a:spcPts val="600"/>
              </a:spcAft>
              <a:buClr>
                <a:schemeClr val="lt1"/>
              </a:buClr>
              <a:buSzPct val="145833"/>
              <a:buFont typeface="Arial" panose="020B0604020202020204" pitchFamily="34" charset="0"/>
              <a:buChar char="•"/>
            </a:pPr>
            <a:endParaRPr lang="en-US" sz="2200" dirty="0">
              <a:solidFill>
                <a:srgbClr val="00B0F0"/>
              </a:solidFill>
              <a:latin typeface="+mn-lt"/>
              <a:ea typeface="+mn-ea"/>
              <a:cs typeface="+mn-cs"/>
              <a:sym typeface="Arial"/>
            </a:endParaRPr>
          </a:p>
        </p:txBody>
      </p:sp>
    </p:spTree>
    <p:extLst>
      <p:ext uri="{BB962C8B-B14F-4D97-AF65-F5344CB8AC3E}">
        <p14:creationId xmlns:p14="http://schemas.microsoft.com/office/powerpoint/2010/main" val="1000846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9"/>
        <p:cNvGrpSpPr/>
        <p:nvPr/>
      </p:nvGrpSpPr>
      <p:grpSpPr>
        <a:xfrm>
          <a:off x="0" y="0"/>
          <a:ext cx="0" cy="0"/>
          <a:chOff x="0" y="0"/>
          <a:chExt cx="0" cy="0"/>
        </a:xfrm>
      </p:grpSpPr>
      <p:sp>
        <p:nvSpPr>
          <p:cNvPr id="106" name="Rectangle 105">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7" y="321731"/>
            <a:ext cx="4142096" cy="6213425"/>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0" name="Google Shape;100;g124f51858b2_0_10"/>
          <p:cNvSpPr txBox="1">
            <a:spLocks noGrp="1"/>
          </p:cNvSpPr>
          <p:nvPr>
            <p:ph type="title" idx="4294967295"/>
          </p:nvPr>
        </p:nvSpPr>
        <p:spPr>
          <a:xfrm>
            <a:off x="524256" y="583616"/>
            <a:ext cx="3722141" cy="5520579"/>
          </a:xfrm>
          <a:prstGeom prst="rect">
            <a:avLst/>
          </a:prstGeom>
        </p:spPr>
        <p:txBody>
          <a:bodyPr spcFirstLastPara="1" vert="horz" lIns="91440" tIns="45720" rIns="91440" bIns="45720" rtlCol="0" anchor="ctr" anchorCtr="0">
            <a:normAutofit/>
          </a:bodyPr>
          <a:lstStyle/>
          <a:p>
            <a:pPr marL="0" lvl="0" indent="0">
              <a:spcAft>
                <a:spcPts val="0"/>
              </a:spcAft>
              <a:buClr>
                <a:schemeClr val="dk1"/>
              </a:buClr>
              <a:buSzPts val="4400"/>
            </a:pPr>
            <a:r>
              <a:rPr lang="en-US" b="1" kern="1200" dirty="0">
                <a:solidFill>
                  <a:srgbClr val="FFFFFF"/>
                </a:solidFill>
                <a:latin typeface="+mj-lt"/>
                <a:ea typeface="+mj-ea"/>
                <a:cs typeface="+mj-cs"/>
                <a:sym typeface="Arial"/>
              </a:rPr>
              <a:t>Unbundling in DC</a:t>
            </a:r>
          </a:p>
        </p:txBody>
      </p:sp>
      <p:sp>
        <p:nvSpPr>
          <p:cNvPr id="108" name="Rectangle 107">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9503" y="321732"/>
            <a:ext cx="7240765"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1" name="Google Shape;101;g124f51858b2_0_10"/>
          <p:cNvSpPr txBox="1">
            <a:spLocks noGrp="1"/>
          </p:cNvSpPr>
          <p:nvPr>
            <p:ph type="body" idx="1"/>
          </p:nvPr>
        </p:nvSpPr>
        <p:spPr>
          <a:xfrm>
            <a:off x="4934269" y="583616"/>
            <a:ext cx="6594189" cy="5520579"/>
          </a:xfrm>
          <a:prstGeom prst="rect">
            <a:avLst/>
          </a:prstGeom>
        </p:spPr>
        <p:txBody>
          <a:bodyPr spcFirstLastPara="1" vert="horz" lIns="91440" tIns="45720" rIns="91440" bIns="45720" rtlCol="0" anchor="ctr" anchorCtr="0">
            <a:normAutofit/>
          </a:bodyPr>
          <a:lstStyle/>
          <a:p>
            <a:pPr marL="342900" lvl="0" indent="-34290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Comment [6] recommends that the lawyer (</a:t>
            </a:r>
            <a:r>
              <a:rPr lang="en-US" sz="2200" dirty="0" err="1">
                <a:solidFill>
                  <a:srgbClr val="FFFFFF"/>
                </a:solidFill>
                <a:latin typeface="+mn-lt"/>
                <a:ea typeface="+mn-ea"/>
                <a:cs typeface="+mn-cs"/>
                <a:sym typeface="Arial"/>
              </a:rPr>
              <a:t>i</a:t>
            </a:r>
            <a:r>
              <a:rPr lang="en-US" sz="2200" dirty="0">
                <a:solidFill>
                  <a:srgbClr val="FFFFFF"/>
                </a:solidFill>
                <a:latin typeface="+mn-lt"/>
                <a:ea typeface="+mn-ea"/>
                <a:cs typeface="+mn-cs"/>
                <a:sym typeface="Arial"/>
              </a:rPr>
              <a:t>) </a:t>
            </a:r>
            <a:r>
              <a:rPr lang="en-US" sz="2200" dirty="0">
                <a:solidFill>
                  <a:srgbClr val="FFFFFF"/>
                </a:solidFill>
                <a:sym typeface="Arial"/>
              </a:rPr>
              <a:t>s</a:t>
            </a:r>
            <a:r>
              <a:rPr lang="en-US" sz="2200" dirty="0">
                <a:solidFill>
                  <a:srgbClr val="FFFFFF"/>
                </a:solidFill>
                <a:latin typeface="+mn-lt"/>
                <a:ea typeface="+mn-ea"/>
                <a:cs typeface="+mn-cs"/>
                <a:sym typeface="Arial"/>
              </a:rPr>
              <a:t>tate in writing any limitation on representation, (ii) provide the client with a written summary of considerations discussed, and (iii) obtain written informed consent to the limited representation. </a:t>
            </a:r>
          </a:p>
          <a:p>
            <a:pPr marL="228600" lvl="0">
              <a:lnSpc>
                <a:spcPct val="90000"/>
              </a:lnSpc>
              <a:spcBef>
                <a:spcPts val="600"/>
              </a:spcBef>
              <a:spcAft>
                <a:spcPts val="600"/>
              </a:spcAft>
              <a:buClr>
                <a:schemeClr val="lt1"/>
              </a:buClr>
              <a:buSzPct val="145833"/>
              <a:buFont typeface="Arial" panose="020B0604020202020204" pitchFamily="34" charset="0"/>
              <a:buChar char="•"/>
            </a:pPr>
            <a:endParaRPr lang="en-US" sz="2200" dirty="0">
              <a:solidFill>
                <a:srgbClr val="00B0F0"/>
              </a:solidFill>
              <a:latin typeface="+mn-lt"/>
              <a:ea typeface="+mn-ea"/>
              <a:cs typeface="+mn-cs"/>
              <a:sym typeface="Arial"/>
            </a:endParaRPr>
          </a:p>
        </p:txBody>
      </p:sp>
    </p:spTree>
    <p:extLst>
      <p:ext uri="{BB962C8B-B14F-4D97-AF65-F5344CB8AC3E}">
        <p14:creationId xmlns:p14="http://schemas.microsoft.com/office/powerpoint/2010/main" val="10032339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CFDAAE-5021-92BF-4BF0-B8546BA38EA2}"/>
              </a:ext>
            </a:extLst>
          </p:cNvPr>
          <p:cNvSpPr>
            <a:spLocks noGrp="1"/>
          </p:cNvSpPr>
          <p:nvPr>
            <p:ph type="body" idx="1"/>
          </p:nvPr>
        </p:nvSpPr>
        <p:spPr>
          <a:xfrm>
            <a:off x="767074" y="1091609"/>
            <a:ext cx="10657851" cy="1269647"/>
          </a:xfrm>
        </p:spPr>
        <p:txBody>
          <a:bodyPr/>
          <a:lstStyle/>
          <a:p>
            <a:r>
              <a:rPr lang="en-US" dirty="0"/>
              <a:t>Various Materials on Ghostwriting and Other Ethics Issues</a:t>
            </a:r>
          </a:p>
        </p:txBody>
      </p:sp>
    </p:spTree>
    <p:extLst>
      <p:ext uri="{BB962C8B-B14F-4D97-AF65-F5344CB8AC3E}">
        <p14:creationId xmlns:p14="http://schemas.microsoft.com/office/powerpoint/2010/main" val="11665321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9"/>
        <p:cNvGrpSpPr/>
        <p:nvPr/>
      </p:nvGrpSpPr>
      <p:grpSpPr>
        <a:xfrm>
          <a:off x="0" y="0"/>
          <a:ext cx="0" cy="0"/>
          <a:chOff x="0" y="0"/>
          <a:chExt cx="0" cy="0"/>
        </a:xfrm>
      </p:grpSpPr>
      <p:sp>
        <p:nvSpPr>
          <p:cNvPr id="106" name="Rectangle 105">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7" y="321731"/>
            <a:ext cx="4142096" cy="6213425"/>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0" name="Google Shape;100;g124f51858b2_0_10"/>
          <p:cNvSpPr txBox="1">
            <a:spLocks noGrp="1"/>
          </p:cNvSpPr>
          <p:nvPr>
            <p:ph type="title" idx="4294967295"/>
          </p:nvPr>
        </p:nvSpPr>
        <p:spPr>
          <a:xfrm>
            <a:off x="524256" y="583616"/>
            <a:ext cx="3722141" cy="5520579"/>
          </a:xfrm>
          <a:prstGeom prst="rect">
            <a:avLst/>
          </a:prstGeom>
        </p:spPr>
        <p:txBody>
          <a:bodyPr spcFirstLastPara="1" vert="horz" lIns="91440" tIns="45720" rIns="91440" bIns="45720" rtlCol="0" anchor="ctr" anchorCtr="0">
            <a:normAutofit/>
          </a:bodyPr>
          <a:lstStyle/>
          <a:p>
            <a:pPr marL="0" lvl="0" indent="0">
              <a:spcAft>
                <a:spcPts val="0"/>
              </a:spcAft>
              <a:buClr>
                <a:schemeClr val="dk1"/>
              </a:buClr>
              <a:buSzPts val="4400"/>
            </a:pPr>
            <a:r>
              <a:rPr lang="en-US" b="1" kern="1200" dirty="0">
                <a:solidFill>
                  <a:srgbClr val="FFFFFF"/>
                </a:solidFill>
                <a:latin typeface="+mj-lt"/>
                <a:ea typeface="+mj-ea"/>
                <a:cs typeface="+mj-cs"/>
                <a:sym typeface="Arial"/>
              </a:rPr>
              <a:t>“Ghostwriting”</a:t>
            </a:r>
          </a:p>
        </p:txBody>
      </p:sp>
      <p:sp>
        <p:nvSpPr>
          <p:cNvPr id="108" name="Rectangle 107">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9503" y="321732"/>
            <a:ext cx="7240765"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1" name="Google Shape;101;g124f51858b2_0_10"/>
          <p:cNvSpPr txBox="1">
            <a:spLocks noGrp="1"/>
          </p:cNvSpPr>
          <p:nvPr>
            <p:ph type="body" idx="1"/>
          </p:nvPr>
        </p:nvSpPr>
        <p:spPr>
          <a:xfrm>
            <a:off x="4934269" y="583616"/>
            <a:ext cx="6594189" cy="5520579"/>
          </a:xfrm>
          <a:prstGeom prst="rect">
            <a:avLst/>
          </a:prstGeom>
        </p:spPr>
        <p:txBody>
          <a:bodyPr spcFirstLastPara="1" vert="horz" lIns="91440" tIns="45720" rIns="91440" bIns="45720" rtlCol="0" anchor="ctr" anchorCtr="0">
            <a:normAutofit/>
          </a:bodyPr>
          <a:lstStyle/>
          <a:p>
            <a:pPr marL="342900" lvl="0" indent="-34290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One of the most popular unbundled services is “ghostwriting,” where a lawyer drafts correspondence, pleadings, or motions for a client </a:t>
            </a:r>
          </a:p>
          <a:p>
            <a:pPr marL="342900" lvl="0" indent="-34290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Numerous ethics opinions around  the country have confirmed that ghostwriting is generally an acceptable form of unbundled legal services</a:t>
            </a:r>
          </a:p>
          <a:p>
            <a:pPr marL="342900" lvl="0" indent="-34290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But authorities vary on the extent to which the fact of ghostwriting or the identity of the lawyer must be disclosed</a:t>
            </a:r>
            <a:endParaRPr lang="en-US" sz="1800" dirty="0">
              <a:solidFill>
                <a:srgbClr val="FFFFFF"/>
              </a:solidFill>
              <a:sym typeface="Arial"/>
            </a:endParaRPr>
          </a:p>
          <a:p>
            <a:pPr marL="228600" lvl="0">
              <a:lnSpc>
                <a:spcPct val="90000"/>
              </a:lnSpc>
              <a:spcBef>
                <a:spcPts val="600"/>
              </a:spcBef>
              <a:spcAft>
                <a:spcPts val="600"/>
              </a:spcAft>
              <a:buClr>
                <a:schemeClr val="lt1"/>
              </a:buClr>
              <a:buSzPct val="145833"/>
              <a:buFont typeface="Arial" panose="020B0604020202020204" pitchFamily="34" charset="0"/>
              <a:buChar char="•"/>
            </a:pPr>
            <a:endParaRPr lang="en-US" sz="2200" dirty="0">
              <a:solidFill>
                <a:srgbClr val="00B0F0"/>
              </a:solidFill>
              <a:latin typeface="+mn-lt"/>
              <a:ea typeface="+mn-ea"/>
              <a:cs typeface="+mn-cs"/>
              <a:sym typeface="Arial"/>
            </a:endParaRPr>
          </a:p>
        </p:txBody>
      </p:sp>
    </p:spTree>
    <p:extLst>
      <p:ext uri="{BB962C8B-B14F-4D97-AF65-F5344CB8AC3E}">
        <p14:creationId xmlns:p14="http://schemas.microsoft.com/office/powerpoint/2010/main" val="5753260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9"/>
        <p:cNvGrpSpPr/>
        <p:nvPr/>
      </p:nvGrpSpPr>
      <p:grpSpPr>
        <a:xfrm>
          <a:off x="0" y="0"/>
          <a:ext cx="0" cy="0"/>
          <a:chOff x="0" y="0"/>
          <a:chExt cx="0" cy="0"/>
        </a:xfrm>
      </p:grpSpPr>
      <p:sp>
        <p:nvSpPr>
          <p:cNvPr id="106" name="Rectangle 105">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7" y="321731"/>
            <a:ext cx="4142096" cy="6213425"/>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0" name="Google Shape;100;g124f51858b2_0_10"/>
          <p:cNvSpPr txBox="1">
            <a:spLocks noGrp="1"/>
          </p:cNvSpPr>
          <p:nvPr>
            <p:ph type="title" idx="4294967295"/>
          </p:nvPr>
        </p:nvSpPr>
        <p:spPr>
          <a:xfrm>
            <a:off x="524256" y="583616"/>
            <a:ext cx="3722141" cy="5520579"/>
          </a:xfrm>
          <a:prstGeom prst="rect">
            <a:avLst/>
          </a:prstGeom>
        </p:spPr>
        <p:txBody>
          <a:bodyPr spcFirstLastPara="1" vert="horz" lIns="91440" tIns="45720" rIns="91440" bIns="45720" rtlCol="0" anchor="ctr" anchorCtr="0">
            <a:normAutofit/>
          </a:bodyPr>
          <a:lstStyle/>
          <a:p>
            <a:pPr marL="0" lvl="0" indent="0">
              <a:spcAft>
                <a:spcPts val="0"/>
              </a:spcAft>
              <a:buClr>
                <a:schemeClr val="dk1"/>
              </a:buClr>
              <a:buSzPts val="4400"/>
            </a:pPr>
            <a:r>
              <a:rPr lang="en-US" b="1" kern="1200" dirty="0">
                <a:solidFill>
                  <a:srgbClr val="FFFFFF"/>
                </a:solidFill>
                <a:latin typeface="+mj-lt"/>
                <a:ea typeface="+mj-ea"/>
                <a:cs typeface="+mj-cs"/>
                <a:sym typeface="Arial"/>
              </a:rPr>
              <a:t>“Ghostwriting”</a:t>
            </a:r>
          </a:p>
        </p:txBody>
      </p:sp>
      <p:sp>
        <p:nvSpPr>
          <p:cNvPr id="108" name="Rectangle 107">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9503" y="321732"/>
            <a:ext cx="7240765"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1" name="Google Shape;101;g124f51858b2_0_10"/>
          <p:cNvSpPr txBox="1">
            <a:spLocks noGrp="1"/>
          </p:cNvSpPr>
          <p:nvPr>
            <p:ph type="body" idx="1"/>
          </p:nvPr>
        </p:nvSpPr>
        <p:spPr>
          <a:xfrm>
            <a:off x="4934269" y="583616"/>
            <a:ext cx="6594189" cy="5520579"/>
          </a:xfrm>
          <a:prstGeom prst="rect">
            <a:avLst/>
          </a:prstGeom>
        </p:spPr>
        <p:txBody>
          <a:bodyPr spcFirstLastPara="1" vert="horz" lIns="91440" tIns="45720" rIns="91440" bIns="45720" rtlCol="0" anchor="ctr" anchorCtr="0">
            <a:normAutofit/>
          </a:bodyPr>
          <a:lstStyle/>
          <a:p>
            <a:pPr marL="228600" lvl="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Some federal courts and some ethics opinions have found the lawyer’s failure to disclose his/her involvement to be misleading or dishonest to the court in violation of Rule 8.4(c). </a:t>
            </a:r>
          </a:p>
          <a:p>
            <a:pPr marL="228600" lvl="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Some of those authorities require disclosure only that the document was written by </a:t>
            </a:r>
            <a:r>
              <a:rPr lang="en-US" sz="2200" i="1" dirty="0">
                <a:solidFill>
                  <a:srgbClr val="FFFFFF"/>
                </a:solidFill>
                <a:latin typeface="+mn-lt"/>
                <a:ea typeface="+mn-ea"/>
                <a:cs typeface="+mn-cs"/>
                <a:sym typeface="Arial"/>
              </a:rPr>
              <a:t>a </a:t>
            </a:r>
            <a:r>
              <a:rPr lang="en-US" sz="2200" dirty="0">
                <a:solidFill>
                  <a:srgbClr val="FFFFFF"/>
                </a:solidFill>
                <a:latin typeface="+mn-lt"/>
                <a:ea typeface="+mn-ea"/>
                <a:cs typeface="+mn-cs"/>
                <a:sym typeface="Arial"/>
              </a:rPr>
              <a:t>lawyer, while others require disclosure of the lawyer’s identity</a:t>
            </a:r>
          </a:p>
          <a:p>
            <a:pPr marL="228600" lvl="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And many authorities caution that the lawyer can’t use limited scope representation to actively and substantially participate in a matter without disclosure </a:t>
            </a:r>
          </a:p>
        </p:txBody>
      </p:sp>
    </p:spTree>
    <p:extLst>
      <p:ext uri="{BB962C8B-B14F-4D97-AF65-F5344CB8AC3E}">
        <p14:creationId xmlns:p14="http://schemas.microsoft.com/office/powerpoint/2010/main" val="30292492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9"/>
        <p:cNvGrpSpPr/>
        <p:nvPr/>
      </p:nvGrpSpPr>
      <p:grpSpPr>
        <a:xfrm>
          <a:off x="0" y="0"/>
          <a:ext cx="0" cy="0"/>
          <a:chOff x="0" y="0"/>
          <a:chExt cx="0" cy="0"/>
        </a:xfrm>
      </p:grpSpPr>
      <p:sp>
        <p:nvSpPr>
          <p:cNvPr id="106" name="Rectangle 105">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7" y="321731"/>
            <a:ext cx="4142096" cy="6213425"/>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0" name="Google Shape;100;g124f51858b2_0_10"/>
          <p:cNvSpPr txBox="1">
            <a:spLocks noGrp="1"/>
          </p:cNvSpPr>
          <p:nvPr>
            <p:ph type="title" idx="4294967295"/>
          </p:nvPr>
        </p:nvSpPr>
        <p:spPr>
          <a:xfrm>
            <a:off x="524256" y="583616"/>
            <a:ext cx="3722141" cy="5520579"/>
          </a:xfrm>
          <a:prstGeom prst="rect">
            <a:avLst/>
          </a:prstGeom>
        </p:spPr>
        <p:txBody>
          <a:bodyPr spcFirstLastPara="1" vert="horz" lIns="91440" tIns="45720" rIns="91440" bIns="45720" rtlCol="0" anchor="ctr" anchorCtr="0">
            <a:normAutofit/>
          </a:bodyPr>
          <a:lstStyle/>
          <a:p>
            <a:pPr marL="0" lvl="0" indent="0">
              <a:spcAft>
                <a:spcPts val="0"/>
              </a:spcAft>
              <a:buClr>
                <a:schemeClr val="dk1"/>
              </a:buClr>
              <a:buSzPts val="4400"/>
            </a:pPr>
            <a:r>
              <a:rPr lang="en-US" b="1" kern="1200" dirty="0">
                <a:solidFill>
                  <a:srgbClr val="FFFFFF"/>
                </a:solidFill>
                <a:latin typeface="+mj-lt"/>
                <a:ea typeface="+mj-ea"/>
                <a:cs typeface="+mj-cs"/>
                <a:sym typeface="Arial"/>
              </a:rPr>
              <a:t>Undisclosed legal assistance</a:t>
            </a:r>
          </a:p>
        </p:txBody>
      </p:sp>
      <p:sp>
        <p:nvSpPr>
          <p:cNvPr id="108" name="Rectangle 107">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9503" y="321732"/>
            <a:ext cx="7240765"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1" name="Google Shape;101;g124f51858b2_0_10"/>
          <p:cNvSpPr txBox="1">
            <a:spLocks noGrp="1"/>
          </p:cNvSpPr>
          <p:nvPr>
            <p:ph type="body" idx="1"/>
          </p:nvPr>
        </p:nvSpPr>
        <p:spPr>
          <a:xfrm>
            <a:off x="4934269" y="583616"/>
            <a:ext cx="6594189" cy="5520579"/>
          </a:xfrm>
          <a:prstGeom prst="rect">
            <a:avLst/>
          </a:prstGeom>
        </p:spPr>
        <p:txBody>
          <a:bodyPr spcFirstLastPara="1" vert="horz" lIns="91440" tIns="45720" rIns="91440" bIns="45720" rtlCol="0" anchor="ctr" anchorCtr="0">
            <a:normAutofit/>
          </a:bodyPr>
          <a:lstStyle/>
          <a:p>
            <a:pPr marL="228600" lvl="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ABA Informal Op. 1414 (1978): ghostwriting and advice without disclosure didn’t violate ethics rules, but ongoing legal services without disclosure might depending on the extent of involvement</a:t>
            </a:r>
          </a:p>
          <a:p>
            <a:pPr marL="228600" lvl="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ABA Formal Op. 07-446 (2007): “A lawyer may provide legal assistance to litigants appearing before tribunals ‘pro se’ and help them prepare written submissions without disclosing or ensuring the disclosure of the nature or extent of such assistance.”</a:t>
            </a:r>
          </a:p>
          <a:p>
            <a:pPr marL="228600">
              <a:lnSpc>
                <a:spcPct val="90000"/>
              </a:lnSpc>
              <a:spcBef>
                <a:spcPts val="600"/>
              </a:spcBef>
              <a:spcAft>
                <a:spcPts val="600"/>
              </a:spcAft>
              <a:buSzPct val="145833"/>
              <a:buFont typeface="Arial" panose="020B0604020202020204" pitchFamily="34" charset="0"/>
              <a:buChar char="•"/>
            </a:pPr>
            <a:r>
              <a:rPr lang="en-US" sz="2200" dirty="0">
                <a:solidFill>
                  <a:srgbClr val="FFFFFF"/>
                </a:solidFill>
                <a:latin typeface="+mn-lt"/>
                <a:sym typeface="Arial"/>
              </a:rPr>
              <a:t>ABA Formal Op 502 (2022) – when communicating with party that appears pro se but you have reason to think they might be receiving limited scope representation, should ask in order to avoid violating no-contact rule</a:t>
            </a:r>
            <a:endParaRPr lang="en-US" sz="2200" dirty="0">
              <a:solidFill>
                <a:srgbClr val="00B0F0"/>
              </a:solidFill>
              <a:latin typeface="+mn-lt"/>
              <a:sym typeface="Arial"/>
            </a:endParaRPr>
          </a:p>
          <a:p>
            <a:pPr marL="228600" lvl="0">
              <a:lnSpc>
                <a:spcPct val="90000"/>
              </a:lnSpc>
              <a:spcBef>
                <a:spcPts val="600"/>
              </a:spcBef>
              <a:spcAft>
                <a:spcPts val="600"/>
              </a:spcAft>
              <a:buClr>
                <a:schemeClr val="lt1"/>
              </a:buClr>
              <a:buSzPct val="145833"/>
              <a:buFont typeface="Arial" panose="020B0604020202020204" pitchFamily="34" charset="0"/>
              <a:buChar char="•"/>
            </a:pPr>
            <a:endParaRPr lang="en-US" sz="2200" dirty="0">
              <a:solidFill>
                <a:srgbClr val="FFFFFF"/>
              </a:solidFill>
              <a:latin typeface="+mn-lt"/>
              <a:ea typeface="+mn-ea"/>
              <a:cs typeface="+mn-cs"/>
              <a:sym typeface="Arial"/>
            </a:endParaRPr>
          </a:p>
        </p:txBody>
      </p:sp>
    </p:spTree>
    <p:extLst>
      <p:ext uri="{BB962C8B-B14F-4D97-AF65-F5344CB8AC3E}">
        <p14:creationId xmlns:p14="http://schemas.microsoft.com/office/powerpoint/2010/main" val="22831078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9"/>
        <p:cNvGrpSpPr/>
        <p:nvPr/>
      </p:nvGrpSpPr>
      <p:grpSpPr>
        <a:xfrm>
          <a:off x="0" y="0"/>
          <a:ext cx="0" cy="0"/>
          <a:chOff x="0" y="0"/>
          <a:chExt cx="0" cy="0"/>
        </a:xfrm>
      </p:grpSpPr>
      <p:sp>
        <p:nvSpPr>
          <p:cNvPr id="106" name="Rectangle 105">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7" y="321731"/>
            <a:ext cx="4142096" cy="6213425"/>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0" name="Google Shape;100;g124f51858b2_0_10"/>
          <p:cNvSpPr txBox="1">
            <a:spLocks noGrp="1"/>
          </p:cNvSpPr>
          <p:nvPr>
            <p:ph type="title" idx="4294967295"/>
          </p:nvPr>
        </p:nvSpPr>
        <p:spPr>
          <a:xfrm>
            <a:off x="524256" y="583616"/>
            <a:ext cx="3722141" cy="5520579"/>
          </a:xfrm>
          <a:prstGeom prst="rect">
            <a:avLst/>
          </a:prstGeom>
        </p:spPr>
        <p:txBody>
          <a:bodyPr spcFirstLastPara="1" vert="horz" lIns="91440" tIns="45720" rIns="91440" bIns="45720" rtlCol="0" anchor="ctr" anchorCtr="0">
            <a:normAutofit/>
          </a:bodyPr>
          <a:lstStyle/>
          <a:p>
            <a:pPr marL="0" lvl="0" indent="0">
              <a:spcAft>
                <a:spcPts val="0"/>
              </a:spcAft>
              <a:buClr>
                <a:schemeClr val="dk1"/>
              </a:buClr>
              <a:buSzPts val="4400"/>
            </a:pPr>
            <a:r>
              <a:rPr lang="en-US" b="1" kern="1200" dirty="0">
                <a:solidFill>
                  <a:srgbClr val="FFFFFF"/>
                </a:solidFill>
                <a:latin typeface="+mj-lt"/>
                <a:ea typeface="+mj-ea"/>
                <a:cs typeface="+mj-cs"/>
                <a:sym typeface="Arial"/>
              </a:rPr>
              <a:t>Undisclosed legal assistance</a:t>
            </a:r>
          </a:p>
        </p:txBody>
      </p:sp>
      <p:sp>
        <p:nvSpPr>
          <p:cNvPr id="108" name="Rectangle 107">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9503" y="321732"/>
            <a:ext cx="7240765"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1" name="Google Shape;101;g124f51858b2_0_10"/>
          <p:cNvSpPr txBox="1">
            <a:spLocks noGrp="1"/>
          </p:cNvSpPr>
          <p:nvPr>
            <p:ph type="body" idx="1"/>
          </p:nvPr>
        </p:nvSpPr>
        <p:spPr>
          <a:xfrm>
            <a:off x="4934269" y="583616"/>
            <a:ext cx="6594189" cy="5520579"/>
          </a:xfrm>
          <a:prstGeom prst="rect">
            <a:avLst/>
          </a:prstGeom>
        </p:spPr>
        <p:txBody>
          <a:bodyPr spcFirstLastPara="1" vert="horz" lIns="91440" tIns="45720" rIns="91440" bIns="45720" rtlCol="0" anchor="ctr" anchorCtr="0">
            <a:normAutofit/>
          </a:bodyPr>
          <a:lstStyle/>
          <a:p>
            <a:pPr marL="228600" lvl="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As of 2018, one advocate of unbundling found:</a:t>
            </a:r>
          </a:p>
          <a:p>
            <a:pPr marL="457200" lvl="1">
              <a:spcBef>
                <a:spcPts val="600"/>
              </a:spcBef>
              <a:spcAft>
                <a:spcPts val="600"/>
              </a:spcAft>
              <a:buClr>
                <a:schemeClr val="lt1"/>
              </a:buClr>
              <a:buSzPct val="145833"/>
            </a:pPr>
            <a:r>
              <a:rPr lang="en-US" sz="2200" dirty="0">
                <a:solidFill>
                  <a:srgbClr val="FFFFFF"/>
                </a:solidFill>
                <a:latin typeface="+mn-lt"/>
                <a:ea typeface="+mn-ea"/>
                <a:cs typeface="+mn-cs"/>
                <a:sym typeface="Arial"/>
              </a:rPr>
              <a:t> 18 states (including D.C.) explicitly permit nondisclosure of the ghostwriter’s identity</a:t>
            </a:r>
          </a:p>
          <a:p>
            <a:pPr marL="457200" lvl="1">
              <a:spcBef>
                <a:spcPts val="600"/>
              </a:spcBef>
              <a:spcAft>
                <a:spcPts val="600"/>
              </a:spcAft>
              <a:buClr>
                <a:schemeClr val="lt1"/>
              </a:buClr>
              <a:buSzPct val="145833"/>
            </a:pPr>
            <a:r>
              <a:rPr lang="en-US" sz="2200" dirty="0">
                <a:solidFill>
                  <a:srgbClr val="FFFFFF"/>
                </a:solidFill>
                <a:sym typeface="Arial"/>
              </a:rPr>
              <a:t>9 states permit ghostwriting but require full disclosure</a:t>
            </a:r>
          </a:p>
          <a:p>
            <a:pPr marL="457200" lvl="1">
              <a:spcBef>
                <a:spcPts val="600"/>
              </a:spcBef>
              <a:spcAft>
                <a:spcPts val="600"/>
              </a:spcAft>
              <a:buClr>
                <a:schemeClr val="lt1"/>
              </a:buClr>
              <a:buSzPct val="145833"/>
            </a:pPr>
            <a:r>
              <a:rPr lang="en-US" sz="2200" dirty="0">
                <a:solidFill>
                  <a:srgbClr val="FFFFFF"/>
                </a:solidFill>
                <a:latin typeface="+mn-lt"/>
                <a:ea typeface="+mn-ea"/>
                <a:cs typeface="+mn-cs"/>
                <a:sym typeface="Arial"/>
              </a:rPr>
              <a:t>7 require disclosure </a:t>
            </a:r>
            <a:r>
              <a:rPr lang="en-US" sz="2200" dirty="0">
                <a:solidFill>
                  <a:srgbClr val="FFFFFF"/>
                </a:solidFill>
                <a:sym typeface="Arial"/>
              </a:rPr>
              <a:t>when any form of limited scope representation is “substantial” or “extensive”</a:t>
            </a:r>
          </a:p>
          <a:p>
            <a:pPr marL="457200" lvl="1">
              <a:spcBef>
                <a:spcPts val="600"/>
              </a:spcBef>
              <a:spcAft>
                <a:spcPts val="600"/>
              </a:spcAft>
              <a:buClr>
                <a:schemeClr val="lt1"/>
              </a:buClr>
              <a:buSzPct val="145833"/>
            </a:pPr>
            <a:r>
              <a:rPr lang="en-US" sz="2200" dirty="0">
                <a:solidFill>
                  <a:srgbClr val="FFFFFF"/>
                </a:solidFill>
                <a:latin typeface="+mn-lt"/>
                <a:ea typeface="+mn-ea"/>
                <a:cs typeface="+mn-cs"/>
                <a:sym typeface="Arial"/>
              </a:rPr>
              <a:t>9 requi</a:t>
            </a:r>
            <a:r>
              <a:rPr lang="en-US" sz="2200" dirty="0">
                <a:solidFill>
                  <a:srgbClr val="FFFFFF"/>
                </a:solidFill>
                <a:sym typeface="Arial"/>
              </a:rPr>
              <a:t>re disclosure of the fact of assistance but not the identity of the ghostwriter</a:t>
            </a:r>
          </a:p>
          <a:p>
            <a:pPr marL="457200" lvl="1">
              <a:spcBef>
                <a:spcPts val="600"/>
              </a:spcBef>
              <a:spcAft>
                <a:spcPts val="600"/>
              </a:spcAft>
              <a:buClr>
                <a:schemeClr val="lt1"/>
              </a:buClr>
              <a:buSzPct val="145833"/>
            </a:pPr>
            <a:r>
              <a:rPr lang="en-US" sz="2200" dirty="0">
                <a:solidFill>
                  <a:srgbClr val="FFFFFF"/>
                </a:solidFill>
                <a:latin typeface="+mn-lt"/>
                <a:ea typeface="+mn-ea"/>
                <a:cs typeface="+mn-cs"/>
                <a:sym typeface="Arial"/>
              </a:rPr>
              <a:t>Takeaway – if in doubt, check the applicable rules!</a:t>
            </a:r>
          </a:p>
          <a:p>
            <a:pPr marL="228600" lvl="0">
              <a:lnSpc>
                <a:spcPct val="90000"/>
              </a:lnSpc>
              <a:spcBef>
                <a:spcPts val="600"/>
              </a:spcBef>
              <a:spcAft>
                <a:spcPts val="600"/>
              </a:spcAft>
              <a:buClr>
                <a:schemeClr val="lt1"/>
              </a:buClr>
              <a:buSzPct val="145833"/>
              <a:buFont typeface="Arial" panose="020B0604020202020204" pitchFamily="34" charset="0"/>
              <a:buChar char="•"/>
            </a:pPr>
            <a:endParaRPr lang="en-US" sz="2200" dirty="0">
              <a:solidFill>
                <a:srgbClr val="FFFFFF"/>
              </a:solidFill>
              <a:latin typeface="+mn-lt"/>
              <a:ea typeface="+mn-ea"/>
              <a:cs typeface="+mn-cs"/>
              <a:sym typeface="Arial"/>
            </a:endParaRPr>
          </a:p>
        </p:txBody>
      </p:sp>
    </p:spTree>
    <p:extLst>
      <p:ext uri="{BB962C8B-B14F-4D97-AF65-F5344CB8AC3E}">
        <p14:creationId xmlns:p14="http://schemas.microsoft.com/office/powerpoint/2010/main" val="3157015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9"/>
        <p:cNvGrpSpPr/>
        <p:nvPr/>
      </p:nvGrpSpPr>
      <p:grpSpPr>
        <a:xfrm>
          <a:off x="0" y="0"/>
          <a:ext cx="0" cy="0"/>
          <a:chOff x="0" y="0"/>
          <a:chExt cx="0" cy="0"/>
        </a:xfrm>
      </p:grpSpPr>
      <p:sp>
        <p:nvSpPr>
          <p:cNvPr id="106" name="Rectangle 105">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7" y="321731"/>
            <a:ext cx="4142096" cy="6213425"/>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0" name="Google Shape;100;g124f51858b2_0_10"/>
          <p:cNvSpPr txBox="1">
            <a:spLocks noGrp="1"/>
          </p:cNvSpPr>
          <p:nvPr>
            <p:ph type="title" idx="4294967295"/>
          </p:nvPr>
        </p:nvSpPr>
        <p:spPr>
          <a:xfrm>
            <a:off x="524256" y="583616"/>
            <a:ext cx="3722141" cy="5520579"/>
          </a:xfrm>
          <a:prstGeom prst="rect">
            <a:avLst/>
          </a:prstGeom>
        </p:spPr>
        <p:txBody>
          <a:bodyPr spcFirstLastPara="1" vert="horz" lIns="91440" tIns="45720" rIns="91440" bIns="45720" rtlCol="0" anchor="ctr" anchorCtr="0">
            <a:normAutofit/>
          </a:bodyPr>
          <a:lstStyle/>
          <a:p>
            <a:pPr marL="0" lvl="0" indent="0">
              <a:spcAft>
                <a:spcPts val="0"/>
              </a:spcAft>
              <a:buClr>
                <a:schemeClr val="dk1"/>
              </a:buClr>
              <a:buSzPts val="4400"/>
            </a:pPr>
            <a:r>
              <a:rPr lang="en-US" b="1" kern="1200" dirty="0">
                <a:solidFill>
                  <a:srgbClr val="FFFFFF"/>
                </a:solidFill>
                <a:latin typeface="+mj-lt"/>
                <a:ea typeface="+mj-ea"/>
                <a:cs typeface="+mj-cs"/>
                <a:sym typeface="Arial"/>
              </a:rPr>
              <a:t>Other ethical obligations</a:t>
            </a:r>
          </a:p>
        </p:txBody>
      </p:sp>
      <p:sp>
        <p:nvSpPr>
          <p:cNvPr id="108" name="Rectangle 107">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9503" y="321732"/>
            <a:ext cx="7240765"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1" name="Google Shape;101;g124f51858b2_0_10"/>
          <p:cNvSpPr txBox="1">
            <a:spLocks noGrp="1"/>
          </p:cNvSpPr>
          <p:nvPr>
            <p:ph type="body" idx="1"/>
          </p:nvPr>
        </p:nvSpPr>
        <p:spPr>
          <a:xfrm>
            <a:off x="4853950" y="583616"/>
            <a:ext cx="6594189" cy="5520579"/>
          </a:xfrm>
          <a:prstGeom prst="rect">
            <a:avLst/>
          </a:prstGeom>
        </p:spPr>
        <p:txBody>
          <a:bodyPr spcFirstLastPara="1" vert="horz" lIns="91440" tIns="45720" rIns="91440" bIns="45720" rtlCol="0" anchor="ctr" anchorCtr="0">
            <a:normAutofit/>
          </a:bodyPr>
          <a:lstStyle/>
          <a:p>
            <a:pPr marL="228600" lvl="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Virtually all authorities appear to agree that lawyers providing unbundled services are generally subject to all other ethical obligations, including:</a:t>
            </a:r>
          </a:p>
          <a:p>
            <a:pPr marL="457200" lvl="1">
              <a:spcBef>
                <a:spcPts val="600"/>
              </a:spcBef>
              <a:spcAft>
                <a:spcPts val="600"/>
              </a:spcAft>
              <a:buClr>
                <a:schemeClr val="lt1"/>
              </a:buClr>
              <a:buSzPct val="145833"/>
            </a:pPr>
            <a:r>
              <a:rPr lang="en-US" sz="2200" dirty="0">
                <a:solidFill>
                  <a:srgbClr val="FFFFFF"/>
                </a:solidFill>
                <a:sym typeface="Arial"/>
              </a:rPr>
              <a:t>Rule 1.1 (Competence)</a:t>
            </a:r>
          </a:p>
          <a:p>
            <a:pPr marL="457200" lvl="1">
              <a:spcBef>
                <a:spcPts val="600"/>
              </a:spcBef>
              <a:spcAft>
                <a:spcPts val="600"/>
              </a:spcAft>
              <a:buClr>
                <a:schemeClr val="lt1"/>
              </a:buClr>
              <a:buSzPct val="145833"/>
            </a:pPr>
            <a:r>
              <a:rPr lang="en-US" sz="2200" dirty="0">
                <a:solidFill>
                  <a:srgbClr val="FFFFFF"/>
                </a:solidFill>
                <a:sym typeface="Arial"/>
              </a:rPr>
              <a:t>Rule 1.3 (Diligence)</a:t>
            </a:r>
          </a:p>
          <a:p>
            <a:pPr marL="457200" lvl="1">
              <a:spcBef>
                <a:spcPts val="600"/>
              </a:spcBef>
              <a:spcAft>
                <a:spcPts val="600"/>
              </a:spcAft>
              <a:buClr>
                <a:schemeClr val="lt1"/>
              </a:buClr>
              <a:buSzPct val="145833"/>
            </a:pPr>
            <a:r>
              <a:rPr lang="en-US" sz="2200" dirty="0">
                <a:solidFill>
                  <a:srgbClr val="FFFFFF"/>
                </a:solidFill>
                <a:sym typeface="Arial"/>
              </a:rPr>
              <a:t>Rule 1.4 (Communication)</a:t>
            </a:r>
          </a:p>
          <a:p>
            <a:pPr marL="457200" lvl="1">
              <a:spcBef>
                <a:spcPts val="600"/>
              </a:spcBef>
              <a:spcAft>
                <a:spcPts val="600"/>
              </a:spcAft>
              <a:buClr>
                <a:schemeClr val="lt1"/>
              </a:buClr>
              <a:buSzPct val="145833"/>
            </a:pPr>
            <a:r>
              <a:rPr lang="en-US" sz="2200" dirty="0">
                <a:solidFill>
                  <a:srgbClr val="FFFFFF"/>
                </a:solidFill>
                <a:sym typeface="Arial"/>
              </a:rPr>
              <a:t>Rule 1.6 (Confidentiality)</a:t>
            </a:r>
          </a:p>
          <a:p>
            <a:pPr marL="457200" lvl="1">
              <a:spcBef>
                <a:spcPts val="600"/>
              </a:spcBef>
              <a:spcAft>
                <a:spcPts val="600"/>
              </a:spcAft>
              <a:buClr>
                <a:schemeClr val="lt1"/>
              </a:buClr>
              <a:buSzPct val="145833"/>
            </a:pPr>
            <a:r>
              <a:rPr lang="en-US" sz="2200" dirty="0">
                <a:solidFill>
                  <a:srgbClr val="FFFFFF"/>
                </a:solidFill>
                <a:sym typeface="Arial"/>
              </a:rPr>
              <a:t>Rules 1.7-1.10 (Conflicts of interest)</a:t>
            </a:r>
          </a:p>
          <a:p>
            <a:pPr marL="457200" lvl="1">
              <a:spcBef>
                <a:spcPts val="600"/>
              </a:spcBef>
              <a:spcAft>
                <a:spcPts val="600"/>
              </a:spcAft>
              <a:buClr>
                <a:schemeClr val="lt1"/>
              </a:buClr>
              <a:buSzPct val="145833"/>
            </a:pPr>
            <a:r>
              <a:rPr lang="en-US" sz="2200" dirty="0">
                <a:solidFill>
                  <a:srgbClr val="FFFFFF"/>
                </a:solidFill>
                <a:sym typeface="Arial"/>
              </a:rPr>
              <a:t>Rule 1.16 (ending representation)</a:t>
            </a:r>
          </a:p>
          <a:p>
            <a:pPr marL="457200" lvl="1">
              <a:spcBef>
                <a:spcPts val="600"/>
              </a:spcBef>
              <a:spcAft>
                <a:spcPts val="600"/>
              </a:spcAft>
              <a:buClr>
                <a:schemeClr val="lt1"/>
              </a:buClr>
              <a:buSzPct val="145833"/>
            </a:pPr>
            <a:r>
              <a:rPr lang="en-US" sz="2200" dirty="0">
                <a:solidFill>
                  <a:srgbClr val="FFFFFF"/>
                </a:solidFill>
                <a:sym typeface="Arial"/>
              </a:rPr>
              <a:t>Rule 5.3 (supervising non-lawyers)</a:t>
            </a:r>
          </a:p>
          <a:p>
            <a:pPr marL="457200" lvl="1">
              <a:spcBef>
                <a:spcPts val="600"/>
              </a:spcBef>
              <a:spcAft>
                <a:spcPts val="600"/>
              </a:spcAft>
              <a:buClr>
                <a:schemeClr val="lt1"/>
              </a:buClr>
              <a:buSzPct val="145833"/>
            </a:pPr>
            <a:r>
              <a:rPr lang="en-US" sz="2200" dirty="0">
                <a:solidFill>
                  <a:srgbClr val="FFFFFF"/>
                </a:solidFill>
                <a:sym typeface="Arial"/>
              </a:rPr>
              <a:t>ABA Formal Op 506 (2023) offers useful guidance on supervising non-lawyer intake help</a:t>
            </a:r>
          </a:p>
          <a:p>
            <a:pPr marL="228600" lvl="1" indent="0">
              <a:spcBef>
                <a:spcPts val="600"/>
              </a:spcBef>
              <a:spcAft>
                <a:spcPts val="600"/>
              </a:spcAft>
              <a:buClr>
                <a:schemeClr val="lt1"/>
              </a:buClr>
              <a:buSzPct val="145833"/>
              <a:buNone/>
            </a:pPr>
            <a:endParaRPr lang="en-US" sz="2200" dirty="0">
              <a:solidFill>
                <a:srgbClr val="FFFFFF"/>
              </a:solidFill>
              <a:sym typeface="Arial"/>
            </a:endParaRPr>
          </a:p>
        </p:txBody>
      </p:sp>
    </p:spTree>
    <p:extLst>
      <p:ext uri="{BB962C8B-B14F-4D97-AF65-F5344CB8AC3E}">
        <p14:creationId xmlns:p14="http://schemas.microsoft.com/office/powerpoint/2010/main" val="29102724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9"/>
        <p:cNvGrpSpPr/>
        <p:nvPr/>
      </p:nvGrpSpPr>
      <p:grpSpPr>
        <a:xfrm>
          <a:off x="0" y="0"/>
          <a:ext cx="0" cy="0"/>
          <a:chOff x="0" y="0"/>
          <a:chExt cx="0" cy="0"/>
        </a:xfrm>
      </p:grpSpPr>
      <p:sp>
        <p:nvSpPr>
          <p:cNvPr id="106" name="Rectangle 105">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7" y="321731"/>
            <a:ext cx="4142096" cy="6213425"/>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0" name="Google Shape;100;g124f51858b2_0_10"/>
          <p:cNvSpPr txBox="1">
            <a:spLocks noGrp="1"/>
          </p:cNvSpPr>
          <p:nvPr>
            <p:ph type="title" idx="4294967295"/>
          </p:nvPr>
        </p:nvSpPr>
        <p:spPr>
          <a:xfrm>
            <a:off x="524256" y="583616"/>
            <a:ext cx="3722141" cy="5520579"/>
          </a:xfrm>
          <a:prstGeom prst="rect">
            <a:avLst/>
          </a:prstGeom>
        </p:spPr>
        <p:txBody>
          <a:bodyPr spcFirstLastPara="1" vert="horz" lIns="91440" tIns="45720" rIns="91440" bIns="45720" rtlCol="0" anchor="ctr" anchorCtr="0">
            <a:normAutofit/>
          </a:bodyPr>
          <a:lstStyle/>
          <a:p>
            <a:pPr marL="0" lvl="0" indent="0">
              <a:spcAft>
                <a:spcPts val="0"/>
              </a:spcAft>
              <a:buClr>
                <a:schemeClr val="dk1"/>
              </a:buClr>
              <a:buSzPts val="4400"/>
            </a:pPr>
            <a:r>
              <a:rPr lang="en-US" b="1" kern="1200" dirty="0">
                <a:solidFill>
                  <a:srgbClr val="FFFFFF"/>
                </a:solidFill>
                <a:latin typeface="+mj-lt"/>
                <a:ea typeface="+mj-ea"/>
                <a:cs typeface="+mj-cs"/>
                <a:sym typeface="Arial"/>
              </a:rPr>
              <a:t>DC Ethics Op. 330</a:t>
            </a:r>
          </a:p>
        </p:txBody>
      </p:sp>
      <p:sp>
        <p:nvSpPr>
          <p:cNvPr id="108" name="Rectangle 107">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9503" y="321732"/>
            <a:ext cx="7240765"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1" name="Google Shape;101;g124f51858b2_0_10"/>
          <p:cNvSpPr txBox="1">
            <a:spLocks noGrp="1"/>
          </p:cNvSpPr>
          <p:nvPr>
            <p:ph type="body" idx="1"/>
          </p:nvPr>
        </p:nvSpPr>
        <p:spPr>
          <a:xfrm>
            <a:off x="4853950" y="583616"/>
            <a:ext cx="6594189" cy="5520579"/>
          </a:xfrm>
          <a:prstGeom prst="rect">
            <a:avLst/>
          </a:prstGeom>
        </p:spPr>
        <p:txBody>
          <a:bodyPr spcFirstLastPara="1" vert="horz" lIns="91440" tIns="45720" rIns="91440" bIns="45720" rtlCol="0" anchor="ctr" anchorCtr="0">
            <a:normAutofit/>
          </a:bodyPr>
          <a:lstStyle/>
          <a:p>
            <a:pPr indent="-457200">
              <a:spcBef>
                <a:spcPts val="600"/>
              </a:spcBef>
              <a:spcAft>
                <a:spcPts val="600"/>
              </a:spcAft>
              <a:buSzPct val="145833"/>
              <a:buFont typeface="Arial" panose="020B0604020202020204" pitchFamily="34" charset="0"/>
              <a:buChar char="•"/>
            </a:pPr>
            <a:r>
              <a:rPr lang="en-US" sz="2200" dirty="0">
                <a:solidFill>
                  <a:srgbClr val="FFFFFF"/>
                </a:solidFill>
                <a:latin typeface="+mn-lt"/>
                <a:ea typeface="+mn-ea"/>
                <a:cs typeface="+mn-cs"/>
                <a:sym typeface="Arial"/>
              </a:rPr>
              <a:t>Unbundled legal services permissible provided (</a:t>
            </a:r>
            <a:r>
              <a:rPr lang="en-US" sz="2200" dirty="0" err="1">
                <a:solidFill>
                  <a:srgbClr val="FFFFFF"/>
                </a:solidFill>
                <a:latin typeface="+mn-lt"/>
                <a:ea typeface="+mn-ea"/>
                <a:cs typeface="+mn-cs"/>
                <a:sym typeface="Arial"/>
              </a:rPr>
              <a:t>i</a:t>
            </a:r>
            <a:r>
              <a:rPr lang="en-US" sz="2200" dirty="0">
                <a:solidFill>
                  <a:srgbClr val="FFFFFF"/>
                </a:solidFill>
                <a:latin typeface="+mn-lt"/>
                <a:ea typeface="+mn-ea"/>
                <a:cs typeface="+mn-cs"/>
                <a:sym typeface="Arial"/>
              </a:rPr>
              <a:t>) client is fully informed of the </a:t>
            </a:r>
            <a:r>
              <a:rPr lang="en-US" sz="2200" dirty="0" err="1">
                <a:solidFill>
                  <a:srgbClr val="FFFFFF"/>
                </a:solidFill>
                <a:latin typeface="+mn-lt"/>
                <a:ea typeface="+mn-ea"/>
                <a:cs typeface="+mn-cs"/>
                <a:sym typeface="Arial"/>
              </a:rPr>
              <a:t>limts</a:t>
            </a:r>
            <a:r>
              <a:rPr lang="en-US" sz="2200" dirty="0">
                <a:solidFill>
                  <a:srgbClr val="FFFFFF"/>
                </a:solidFill>
                <a:latin typeface="+mn-lt"/>
                <a:ea typeface="+mn-ea"/>
                <a:cs typeface="+mn-cs"/>
                <a:sym typeface="Arial"/>
              </a:rPr>
              <a:t>, and (ii) those limits do not bar the provision of competent service</a:t>
            </a:r>
          </a:p>
          <a:p>
            <a:pPr indent="-457200">
              <a:spcBef>
                <a:spcPts val="600"/>
              </a:spcBef>
              <a:spcAft>
                <a:spcPts val="600"/>
              </a:spcAft>
              <a:buSzPct val="145833"/>
              <a:buFont typeface="Arial" panose="020B0604020202020204" pitchFamily="34" charset="0"/>
              <a:buChar char="•"/>
            </a:pPr>
            <a:r>
              <a:rPr lang="en-US" sz="2200" dirty="0">
                <a:solidFill>
                  <a:srgbClr val="FFFFFF"/>
                </a:solidFill>
                <a:latin typeface="+mn-lt"/>
                <a:ea typeface="+mn-ea"/>
                <a:cs typeface="+mn-cs"/>
                <a:sym typeface="Arial"/>
              </a:rPr>
              <a:t>Other duties also apply, including diligence, loyalty, communication, confidentiality, and avoidance of conflicts of interest</a:t>
            </a:r>
          </a:p>
          <a:p>
            <a:pPr indent="-457200">
              <a:spcBef>
                <a:spcPts val="600"/>
              </a:spcBef>
              <a:spcAft>
                <a:spcPts val="600"/>
              </a:spcAft>
              <a:buSzPct val="145833"/>
              <a:buFont typeface="Arial" panose="020B0604020202020204" pitchFamily="34" charset="0"/>
              <a:buChar char="•"/>
            </a:pPr>
            <a:r>
              <a:rPr lang="en-US" sz="2200" dirty="0">
                <a:solidFill>
                  <a:srgbClr val="FFFFFF"/>
                </a:solidFill>
                <a:latin typeface="+mn-lt"/>
                <a:ea typeface="+mn-ea"/>
                <a:cs typeface="+mn-cs"/>
                <a:sym typeface="Arial"/>
              </a:rPr>
              <a:t>Opposing counsel should treat the party as unrepresented unless otherwise given notice </a:t>
            </a:r>
          </a:p>
          <a:p>
            <a:pPr indent="-457200">
              <a:spcBef>
                <a:spcPts val="600"/>
              </a:spcBef>
              <a:spcAft>
                <a:spcPts val="600"/>
              </a:spcAft>
              <a:buSzPct val="145833"/>
              <a:buFont typeface="Arial" panose="020B0604020202020204" pitchFamily="34" charset="0"/>
              <a:buChar char="•"/>
            </a:pPr>
            <a:r>
              <a:rPr lang="en-US" sz="2200" dirty="0">
                <a:solidFill>
                  <a:srgbClr val="FFFFFF"/>
                </a:solidFill>
                <a:latin typeface="+mn-lt"/>
                <a:ea typeface="+mn-ea"/>
                <a:cs typeface="+mn-cs"/>
                <a:sym typeface="Arial"/>
              </a:rPr>
              <a:t>Generally no obligation to disclose lawyer identity, but laws vary by jurisdiction</a:t>
            </a:r>
          </a:p>
          <a:p>
            <a:pPr marL="228600" lvl="0">
              <a:lnSpc>
                <a:spcPct val="90000"/>
              </a:lnSpc>
              <a:spcBef>
                <a:spcPts val="600"/>
              </a:spcBef>
              <a:spcAft>
                <a:spcPts val="600"/>
              </a:spcAft>
              <a:buClr>
                <a:schemeClr val="lt1"/>
              </a:buClr>
              <a:buSzPct val="145833"/>
              <a:buFont typeface="Arial" panose="020B0604020202020204" pitchFamily="34" charset="0"/>
              <a:buChar char="•"/>
            </a:pPr>
            <a:endParaRPr lang="en-US" sz="2200" dirty="0">
              <a:solidFill>
                <a:srgbClr val="FFFFFF"/>
              </a:solidFill>
              <a:latin typeface="+mn-lt"/>
              <a:ea typeface="+mn-ea"/>
              <a:cs typeface="+mn-cs"/>
              <a:sym typeface="Arial"/>
            </a:endParaRPr>
          </a:p>
        </p:txBody>
      </p:sp>
    </p:spTree>
    <p:extLst>
      <p:ext uri="{BB962C8B-B14F-4D97-AF65-F5344CB8AC3E}">
        <p14:creationId xmlns:p14="http://schemas.microsoft.com/office/powerpoint/2010/main" val="37294162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9"/>
        <p:cNvGrpSpPr/>
        <p:nvPr/>
      </p:nvGrpSpPr>
      <p:grpSpPr>
        <a:xfrm>
          <a:off x="0" y="0"/>
          <a:ext cx="0" cy="0"/>
          <a:chOff x="0" y="0"/>
          <a:chExt cx="0" cy="0"/>
        </a:xfrm>
      </p:grpSpPr>
      <p:sp>
        <p:nvSpPr>
          <p:cNvPr id="106" name="Rectangle 105">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7" y="321731"/>
            <a:ext cx="4142096" cy="6213425"/>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0" name="Google Shape;100;g124f51858b2_0_10"/>
          <p:cNvSpPr txBox="1">
            <a:spLocks noGrp="1"/>
          </p:cNvSpPr>
          <p:nvPr>
            <p:ph type="title" idx="4294967295"/>
          </p:nvPr>
        </p:nvSpPr>
        <p:spPr>
          <a:xfrm>
            <a:off x="524256" y="583616"/>
            <a:ext cx="3722141" cy="5520579"/>
          </a:xfrm>
          <a:prstGeom prst="rect">
            <a:avLst/>
          </a:prstGeom>
        </p:spPr>
        <p:txBody>
          <a:bodyPr spcFirstLastPara="1" vert="horz" lIns="91440" tIns="45720" rIns="91440" bIns="45720" rtlCol="0" anchor="ctr" anchorCtr="0">
            <a:normAutofit/>
          </a:bodyPr>
          <a:lstStyle/>
          <a:p>
            <a:pPr marL="0" lvl="0" indent="0">
              <a:spcAft>
                <a:spcPts val="0"/>
              </a:spcAft>
              <a:buClr>
                <a:schemeClr val="dk1"/>
              </a:buClr>
              <a:buSzPts val="4400"/>
            </a:pPr>
            <a:r>
              <a:rPr lang="en-US" b="1" kern="1200" dirty="0">
                <a:solidFill>
                  <a:srgbClr val="FFFFFF"/>
                </a:solidFill>
                <a:latin typeface="+mj-lt"/>
                <a:ea typeface="+mj-ea"/>
                <a:cs typeface="+mj-cs"/>
                <a:sym typeface="Arial"/>
              </a:rPr>
              <a:t>Undisclosed legal assistance</a:t>
            </a:r>
          </a:p>
        </p:txBody>
      </p:sp>
      <p:sp>
        <p:nvSpPr>
          <p:cNvPr id="108" name="Rectangle 107">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9503" y="321732"/>
            <a:ext cx="7240765"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1" name="Google Shape;101;g124f51858b2_0_10"/>
          <p:cNvSpPr txBox="1">
            <a:spLocks noGrp="1"/>
          </p:cNvSpPr>
          <p:nvPr>
            <p:ph type="body" idx="1"/>
          </p:nvPr>
        </p:nvSpPr>
        <p:spPr>
          <a:xfrm>
            <a:off x="4934269" y="583616"/>
            <a:ext cx="6594189" cy="5520579"/>
          </a:xfrm>
          <a:prstGeom prst="rect">
            <a:avLst/>
          </a:prstGeom>
        </p:spPr>
        <p:txBody>
          <a:bodyPr spcFirstLastPara="1" vert="horz" lIns="91440" tIns="45720" rIns="91440" bIns="45720" rtlCol="0" anchor="ctr" anchorCtr="0">
            <a:normAutofit/>
          </a:bodyPr>
          <a:lstStyle/>
          <a:p>
            <a:pPr marL="228600" lvl="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VA LEO 1874: Adopted ABA Formal Op. 07-446: “Litigants ordinarily have the right to proceed without representation and may do so without revealing that they have received legal assistance in the absence of a law or rule requiring disclosure.”</a:t>
            </a:r>
          </a:p>
          <a:p>
            <a:pPr marL="228600" lvl="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“For the reasons set out in this opinion, absent a court rule or law to the contrary, there is no ethical obligation to notify the court of the lawyer’s assistance to the pro se litigant.” </a:t>
            </a:r>
          </a:p>
          <a:p>
            <a:pPr marL="228600" lvl="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Other duties apply, including competence, etc.</a:t>
            </a:r>
          </a:p>
          <a:p>
            <a:pPr marL="228600" lvl="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Whether and to what extent disclosure is required depends on court rules and other authorities</a:t>
            </a:r>
          </a:p>
          <a:p>
            <a:pPr marL="228600" lvl="0">
              <a:lnSpc>
                <a:spcPct val="90000"/>
              </a:lnSpc>
              <a:spcBef>
                <a:spcPts val="600"/>
              </a:spcBef>
              <a:spcAft>
                <a:spcPts val="600"/>
              </a:spcAft>
              <a:buClr>
                <a:schemeClr val="lt1"/>
              </a:buClr>
              <a:buSzPct val="145833"/>
              <a:buFont typeface="Arial" panose="020B0604020202020204" pitchFamily="34" charset="0"/>
              <a:buChar char="•"/>
            </a:pPr>
            <a:r>
              <a:rPr lang="en-US" sz="2200" dirty="0">
                <a:solidFill>
                  <a:srgbClr val="FFFFFF"/>
                </a:solidFill>
                <a:latin typeface="+mn-lt"/>
                <a:ea typeface="+mn-ea"/>
                <a:cs typeface="+mn-cs"/>
                <a:sym typeface="Arial"/>
              </a:rPr>
              <a:t>Same for whether ghostwriting constitutes an appearance</a:t>
            </a:r>
          </a:p>
        </p:txBody>
      </p:sp>
    </p:spTree>
    <p:extLst>
      <p:ext uri="{BB962C8B-B14F-4D97-AF65-F5344CB8AC3E}">
        <p14:creationId xmlns:p14="http://schemas.microsoft.com/office/powerpoint/2010/main" val="38911859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9"/>
        <p:cNvGrpSpPr/>
        <p:nvPr/>
      </p:nvGrpSpPr>
      <p:grpSpPr>
        <a:xfrm>
          <a:off x="0" y="0"/>
          <a:ext cx="0" cy="0"/>
          <a:chOff x="0" y="0"/>
          <a:chExt cx="0" cy="0"/>
        </a:xfrm>
      </p:grpSpPr>
      <p:sp>
        <p:nvSpPr>
          <p:cNvPr id="106" name="Rectangle 105">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7" y="321731"/>
            <a:ext cx="4142096" cy="6213425"/>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0" name="Google Shape;100;g124f51858b2_0_10"/>
          <p:cNvSpPr txBox="1">
            <a:spLocks noGrp="1"/>
          </p:cNvSpPr>
          <p:nvPr>
            <p:ph type="title" idx="4294967295"/>
          </p:nvPr>
        </p:nvSpPr>
        <p:spPr>
          <a:xfrm>
            <a:off x="524256" y="583616"/>
            <a:ext cx="3722141" cy="5520579"/>
          </a:xfrm>
          <a:prstGeom prst="rect">
            <a:avLst/>
          </a:prstGeom>
        </p:spPr>
        <p:txBody>
          <a:bodyPr spcFirstLastPara="1" vert="horz" lIns="91440" tIns="45720" rIns="91440" bIns="45720" rtlCol="0" anchor="ctr" anchorCtr="0">
            <a:normAutofit/>
          </a:bodyPr>
          <a:lstStyle/>
          <a:p>
            <a:pPr marL="0" lvl="0" indent="0">
              <a:spcAft>
                <a:spcPts val="0"/>
              </a:spcAft>
              <a:buClr>
                <a:schemeClr val="dk1"/>
              </a:buClr>
              <a:buSzPts val="4400"/>
            </a:pPr>
            <a:r>
              <a:rPr lang="en-US" b="1" kern="1200" dirty="0">
                <a:solidFill>
                  <a:srgbClr val="FFFFFF"/>
                </a:solidFill>
                <a:latin typeface="+mj-lt"/>
                <a:ea typeface="+mj-ea"/>
                <a:cs typeface="+mj-cs"/>
                <a:sym typeface="Arial"/>
              </a:rPr>
              <a:t>DC Rule 6.5</a:t>
            </a:r>
          </a:p>
        </p:txBody>
      </p:sp>
      <p:sp>
        <p:nvSpPr>
          <p:cNvPr id="108" name="Rectangle 107">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9503" y="321732"/>
            <a:ext cx="7240765"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1" name="Google Shape;101;g124f51858b2_0_10"/>
          <p:cNvSpPr txBox="1">
            <a:spLocks noGrp="1"/>
          </p:cNvSpPr>
          <p:nvPr>
            <p:ph type="body" idx="1"/>
          </p:nvPr>
        </p:nvSpPr>
        <p:spPr>
          <a:xfrm>
            <a:off x="4934269" y="583616"/>
            <a:ext cx="6594189" cy="5520579"/>
          </a:xfrm>
          <a:prstGeom prst="rect">
            <a:avLst/>
          </a:prstGeom>
        </p:spPr>
        <p:txBody>
          <a:bodyPr spcFirstLastPara="1" vert="horz" lIns="91440" tIns="45720" rIns="91440" bIns="45720" rtlCol="0" anchor="ctr" anchorCtr="0">
            <a:normAutofit/>
          </a:bodyPr>
          <a:lstStyle/>
          <a:p>
            <a:pPr marL="0" lvl="0" indent="0">
              <a:spcBef>
                <a:spcPts val="600"/>
              </a:spcBef>
              <a:spcAft>
                <a:spcPts val="1200"/>
              </a:spcAft>
              <a:buClr>
                <a:schemeClr val="lt1"/>
              </a:buClr>
              <a:buSzPct val="145833"/>
            </a:pPr>
            <a:r>
              <a:rPr lang="en-US" sz="1600" b="0" i="0" dirty="0">
                <a:solidFill>
                  <a:schemeClr val="bg1"/>
                </a:solidFill>
                <a:effectLst/>
                <a:latin typeface="Lato" panose="020F0502020204030203" pitchFamily="34" charset="0"/>
              </a:rPr>
              <a:t> </a:t>
            </a:r>
            <a:r>
              <a:rPr lang="en-US" sz="1800" b="0" i="0" dirty="0">
                <a:solidFill>
                  <a:schemeClr val="bg1"/>
                </a:solidFill>
                <a:effectLst/>
                <a:latin typeface="Lato" panose="020F0502020204030203" pitchFamily="34" charset="0"/>
              </a:rPr>
              <a:t>(a) A lawyer who, under the auspices of a program sponsored by a nonprofit organization or court, provides short-term limited legal services to a client without expectation by either the lawyer or the client that the lawyer will provide continuing representation in the matter:</a:t>
            </a:r>
          </a:p>
          <a:p>
            <a:pPr marL="0" lvl="0" indent="0">
              <a:spcBef>
                <a:spcPts val="600"/>
              </a:spcBef>
              <a:spcAft>
                <a:spcPts val="1200"/>
              </a:spcAft>
              <a:buClr>
                <a:schemeClr val="lt1"/>
              </a:buClr>
              <a:buSzPct val="145833"/>
            </a:pPr>
            <a:r>
              <a:rPr lang="en-US" sz="1800" b="0" i="0" dirty="0">
                <a:solidFill>
                  <a:schemeClr val="bg1"/>
                </a:solidFill>
                <a:effectLst/>
                <a:latin typeface="Lato" panose="020F0502020204030203" pitchFamily="34" charset="0"/>
              </a:rPr>
              <a:t>      (1) is subject to Rules 1.7 and 1.9 only if the lawyer knows that the representation of the client involves a conflict of interest; and</a:t>
            </a:r>
            <a:br>
              <a:rPr lang="en-US" sz="1800" dirty="0">
                <a:solidFill>
                  <a:schemeClr val="bg1"/>
                </a:solidFill>
              </a:rPr>
            </a:br>
            <a:r>
              <a:rPr lang="en-US" sz="1800" b="0" i="0" dirty="0">
                <a:solidFill>
                  <a:schemeClr val="bg1"/>
                </a:solidFill>
                <a:effectLst/>
                <a:latin typeface="Lato" panose="020F0502020204030203" pitchFamily="34" charset="0"/>
              </a:rPr>
              <a:t>      (2) is subject to Rule 1.10 only if the lawyer knows that another lawyer associated with the lawyer in a law firm is disqualified by Rule 1.7 or 1.9 with respect to the matter.</a:t>
            </a:r>
          </a:p>
          <a:p>
            <a:pPr marL="0" lvl="0" indent="0">
              <a:spcBef>
                <a:spcPts val="600"/>
              </a:spcBef>
              <a:spcAft>
                <a:spcPts val="1200"/>
              </a:spcAft>
              <a:buClr>
                <a:schemeClr val="lt1"/>
              </a:buClr>
              <a:buSzPct val="145833"/>
            </a:pPr>
            <a:r>
              <a:rPr lang="en-US" sz="1800" b="0" i="0" dirty="0">
                <a:solidFill>
                  <a:schemeClr val="bg1"/>
                </a:solidFill>
                <a:effectLst/>
                <a:latin typeface="Lato" panose="020F0502020204030203" pitchFamily="34" charset="0"/>
              </a:rPr>
              <a:t>   (b) Except as provided in paragraph (a)(2), Rule 1.10 is inapplicable to a representation governed by this rule.</a:t>
            </a:r>
            <a:endParaRPr lang="en-US" sz="1800" dirty="0">
              <a:solidFill>
                <a:schemeClr val="bg1"/>
              </a:solidFill>
              <a:latin typeface="+mn-lt"/>
              <a:ea typeface="+mn-ea"/>
              <a:cs typeface="+mn-cs"/>
              <a:sym typeface="Arial"/>
            </a:endParaRPr>
          </a:p>
        </p:txBody>
      </p:sp>
    </p:spTree>
    <p:extLst>
      <p:ext uri="{BB962C8B-B14F-4D97-AF65-F5344CB8AC3E}">
        <p14:creationId xmlns:p14="http://schemas.microsoft.com/office/powerpoint/2010/main" val="41132073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9"/>
        <p:cNvGrpSpPr/>
        <p:nvPr/>
      </p:nvGrpSpPr>
      <p:grpSpPr>
        <a:xfrm>
          <a:off x="0" y="0"/>
          <a:ext cx="0" cy="0"/>
          <a:chOff x="0" y="0"/>
          <a:chExt cx="0" cy="0"/>
        </a:xfrm>
      </p:grpSpPr>
      <p:sp>
        <p:nvSpPr>
          <p:cNvPr id="106" name="Rectangle 105">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7" y="321731"/>
            <a:ext cx="4142096" cy="6213425"/>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0" name="Google Shape;100;g124f51858b2_0_10"/>
          <p:cNvSpPr txBox="1">
            <a:spLocks noGrp="1"/>
          </p:cNvSpPr>
          <p:nvPr>
            <p:ph type="title" idx="4294967295"/>
          </p:nvPr>
        </p:nvSpPr>
        <p:spPr>
          <a:xfrm>
            <a:off x="524256" y="583616"/>
            <a:ext cx="3722141" cy="5520579"/>
          </a:xfrm>
          <a:prstGeom prst="rect">
            <a:avLst/>
          </a:prstGeom>
        </p:spPr>
        <p:txBody>
          <a:bodyPr spcFirstLastPara="1" vert="horz" lIns="91440" tIns="45720" rIns="91440" bIns="45720" rtlCol="0" anchor="ctr" anchorCtr="0">
            <a:normAutofit/>
          </a:bodyPr>
          <a:lstStyle/>
          <a:p>
            <a:pPr marL="0" lvl="0" indent="0">
              <a:spcAft>
                <a:spcPts val="0"/>
              </a:spcAft>
              <a:buClr>
                <a:schemeClr val="dk1"/>
              </a:buClr>
              <a:buSzPts val="4400"/>
            </a:pPr>
            <a:r>
              <a:rPr lang="en-US" b="1" kern="1200" dirty="0">
                <a:solidFill>
                  <a:srgbClr val="FFFFFF"/>
                </a:solidFill>
                <a:latin typeface="+mj-lt"/>
                <a:ea typeface="+mj-ea"/>
                <a:cs typeface="+mj-cs"/>
                <a:sym typeface="Arial"/>
              </a:rPr>
              <a:t>DC Rule 6.5</a:t>
            </a:r>
          </a:p>
        </p:txBody>
      </p:sp>
      <p:sp>
        <p:nvSpPr>
          <p:cNvPr id="108" name="Rectangle 107">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9503" y="321732"/>
            <a:ext cx="7240765"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1" name="Google Shape;101;g124f51858b2_0_10"/>
          <p:cNvSpPr txBox="1">
            <a:spLocks noGrp="1"/>
          </p:cNvSpPr>
          <p:nvPr>
            <p:ph type="body" idx="1"/>
          </p:nvPr>
        </p:nvSpPr>
        <p:spPr>
          <a:xfrm>
            <a:off x="4934269" y="583616"/>
            <a:ext cx="6594189" cy="5520579"/>
          </a:xfrm>
          <a:prstGeom prst="rect">
            <a:avLst/>
          </a:prstGeom>
        </p:spPr>
        <p:txBody>
          <a:bodyPr spcFirstLastPara="1" vert="horz" lIns="91440" tIns="45720" rIns="91440" bIns="45720" rtlCol="0" anchor="ctr" anchorCtr="0">
            <a:normAutofit/>
          </a:bodyPr>
          <a:lstStyle/>
          <a:p>
            <a:pPr marL="285750" lvl="0" indent="-285750">
              <a:spcBef>
                <a:spcPts val="600"/>
              </a:spcBef>
              <a:spcAft>
                <a:spcPts val="1200"/>
              </a:spcAft>
              <a:buClr>
                <a:schemeClr val="lt1"/>
              </a:buClr>
              <a:buSzPct val="145833"/>
              <a:buFont typeface="Arial" panose="020B0604020202020204" pitchFamily="34" charset="0"/>
              <a:buChar char="•"/>
            </a:pPr>
            <a:r>
              <a:rPr lang="en-US" sz="2000" b="0" i="0" dirty="0">
                <a:solidFill>
                  <a:schemeClr val="bg1"/>
                </a:solidFill>
                <a:effectLst/>
                <a:latin typeface="Lato" panose="020F0502020204030203" pitchFamily="34" charset="0"/>
              </a:rPr>
              <a:t> Applies to legal-advice hotlines, advice-only clinics or pro se counseling programs conducted under auspices of nonprofit organizations</a:t>
            </a:r>
          </a:p>
          <a:p>
            <a:pPr marL="285750" lvl="0" indent="-285750">
              <a:spcBef>
                <a:spcPts val="600"/>
              </a:spcBef>
              <a:spcAft>
                <a:spcPts val="1200"/>
              </a:spcAft>
              <a:buClr>
                <a:schemeClr val="lt1"/>
              </a:buClr>
              <a:buSzPct val="145833"/>
              <a:buFont typeface="Arial" panose="020B0604020202020204" pitchFamily="34" charset="0"/>
              <a:buChar char="•"/>
            </a:pPr>
            <a:r>
              <a:rPr lang="en-US" sz="2000" b="0" i="0" dirty="0">
                <a:solidFill>
                  <a:schemeClr val="bg1"/>
                </a:solidFill>
                <a:effectLst/>
                <a:latin typeface="Lato" panose="020F0502020204030203" pitchFamily="34" charset="0"/>
              </a:rPr>
              <a:t>Requires informed consent of the client to the limited scope of representation</a:t>
            </a:r>
          </a:p>
          <a:p>
            <a:pPr marL="285750" lvl="0" indent="-285750">
              <a:spcBef>
                <a:spcPts val="600"/>
              </a:spcBef>
              <a:spcAft>
                <a:spcPts val="1200"/>
              </a:spcAft>
              <a:buClr>
                <a:schemeClr val="lt1"/>
              </a:buClr>
              <a:buSzPct val="145833"/>
              <a:buFont typeface="Arial" panose="020B0604020202020204" pitchFamily="34" charset="0"/>
              <a:buChar char="•"/>
            </a:pPr>
            <a:r>
              <a:rPr lang="en-US" sz="2000" dirty="0">
                <a:solidFill>
                  <a:schemeClr val="bg1"/>
                </a:solidFill>
                <a:latin typeface="Lato" panose="020F0502020204030203" pitchFamily="34" charset="0"/>
                <a:ea typeface="+mn-ea"/>
                <a:cs typeface="+mn-cs"/>
                <a:sym typeface="Arial"/>
              </a:rPr>
              <a:t>Limitation must be reasonable under the circumstances and, where appropriate, advise of the need for additional legal assistance</a:t>
            </a:r>
          </a:p>
          <a:p>
            <a:pPr marL="285750" lvl="0" indent="-285750">
              <a:spcBef>
                <a:spcPts val="600"/>
              </a:spcBef>
              <a:spcAft>
                <a:spcPts val="1200"/>
              </a:spcAft>
              <a:buClr>
                <a:schemeClr val="lt1"/>
              </a:buClr>
              <a:buSzPct val="145833"/>
              <a:buFont typeface="Arial" panose="020B0604020202020204" pitchFamily="34" charset="0"/>
              <a:buChar char="•"/>
            </a:pPr>
            <a:r>
              <a:rPr lang="en-US" sz="2000" dirty="0">
                <a:solidFill>
                  <a:schemeClr val="bg1"/>
                </a:solidFill>
                <a:latin typeface="Lato" panose="020F0502020204030203" pitchFamily="34" charset="0"/>
                <a:ea typeface="+mn-ea"/>
                <a:cs typeface="+mn-cs"/>
                <a:sym typeface="Arial"/>
              </a:rPr>
              <a:t>Recognizes the lawyer’s inability to check for conflicts</a:t>
            </a:r>
          </a:p>
          <a:p>
            <a:pPr marL="285750" lvl="0" indent="-285750">
              <a:spcBef>
                <a:spcPts val="600"/>
              </a:spcBef>
              <a:spcAft>
                <a:spcPts val="1200"/>
              </a:spcAft>
              <a:buClr>
                <a:schemeClr val="lt1"/>
              </a:buClr>
              <a:buSzPct val="145833"/>
              <a:buFont typeface="Arial" panose="020B0604020202020204" pitchFamily="34" charset="0"/>
              <a:buChar char="•"/>
            </a:pPr>
            <a:r>
              <a:rPr lang="en-US" sz="2000" dirty="0">
                <a:solidFill>
                  <a:schemeClr val="bg1"/>
                </a:solidFill>
                <a:latin typeface="Lato" panose="020F0502020204030203" pitchFamily="34" charset="0"/>
                <a:ea typeface="+mn-ea"/>
                <a:cs typeface="+mn-cs"/>
                <a:sym typeface="Arial"/>
              </a:rPr>
              <a:t>Limits concerns about imputed disqualification</a:t>
            </a:r>
            <a:endParaRPr lang="en-US" sz="2000" dirty="0">
              <a:solidFill>
                <a:schemeClr val="bg1"/>
              </a:solidFill>
              <a:latin typeface="+mn-lt"/>
              <a:ea typeface="+mn-ea"/>
              <a:cs typeface="+mn-cs"/>
              <a:sym typeface="Arial"/>
            </a:endParaRPr>
          </a:p>
        </p:txBody>
      </p:sp>
    </p:spTree>
    <p:extLst>
      <p:ext uri="{BB962C8B-B14F-4D97-AF65-F5344CB8AC3E}">
        <p14:creationId xmlns:p14="http://schemas.microsoft.com/office/powerpoint/2010/main" val="33027803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712</TotalTime>
  <Words>2759</Words>
  <Application>Microsoft Office PowerPoint</Application>
  <PresentationFormat>Widescreen</PresentationFormat>
  <Paragraphs>157</Paragraphs>
  <Slides>35</Slides>
  <Notes>30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35</vt:i4>
      </vt:variant>
    </vt:vector>
  </HeadingPairs>
  <TitlesOfParts>
    <vt:vector size="42" baseType="lpstr">
      <vt:lpstr>Arial</vt:lpstr>
      <vt:lpstr>Merriweather</vt:lpstr>
      <vt:lpstr>Lato</vt:lpstr>
      <vt:lpstr>Calibri Light</vt:lpstr>
      <vt:lpstr>Calibri</vt:lpstr>
      <vt:lpstr>Symbol</vt:lpstr>
      <vt:lpstr>Office Theme</vt:lpstr>
      <vt:lpstr>PowerPoint Presentation</vt:lpstr>
      <vt:lpstr>The Justice Gap</vt:lpstr>
      <vt:lpstr>The Justice Gap</vt:lpstr>
      <vt:lpstr>One Justice Gap - many responses</vt:lpstr>
      <vt:lpstr>The “Low Bono” Solution</vt:lpstr>
      <vt:lpstr>The “Low Bono” Solution</vt:lpstr>
      <vt:lpstr>PowerPoint Presentation</vt:lpstr>
      <vt:lpstr>The “Low Bono” Solution</vt:lpstr>
      <vt:lpstr>Ethical Foundations</vt:lpstr>
      <vt:lpstr>Low Bono = Pro Bono</vt:lpstr>
      <vt:lpstr>Low Bono = Pro Bono</vt:lpstr>
      <vt:lpstr>Low Bono = Pro Bono</vt:lpstr>
      <vt:lpstr>Unbundled legal services</vt:lpstr>
      <vt:lpstr>Unbundled legal services</vt:lpstr>
      <vt:lpstr>Unbundled legal services</vt:lpstr>
      <vt:lpstr>Unbundled legal services</vt:lpstr>
      <vt:lpstr>Unbundled legal services</vt:lpstr>
      <vt:lpstr>Unbundling in DC</vt:lpstr>
      <vt:lpstr>Unbundling in DC</vt:lpstr>
      <vt:lpstr>Unbundling in DC</vt:lpstr>
      <vt:lpstr>Unbundling in DC</vt:lpstr>
      <vt:lpstr>Unbundling in DC</vt:lpstr>
      <vt:lpstr>Unbundling in DC</vt:lpstr>
      <vt:lpstr>Unbundling in DC</vt:lpstr>
      <vt:lpstr>Unbundling in DC</vt:lpstr>
      <vt:lpstr>PowerPoint Presentation</vt:lpstr>
      <vt:lpstr>“Ghostwriting”</vt:lpstr>
      <vt:lpstr>“Ghostwriting”</vt:lpstr>
      <vt:lpstr>Undisclosed legal assistance</vt:lpstr>
      <vt:lpstr>Undisclosed legal assistance</vt:lpstr>
      <vt:lpstr>Other ethical obligations</vt:lpstr>
      <vt:lpstr>DC Ethics Op. 330</vt:lpstr>
      <vt:lpstr>Undisclosed legal assistance</vt:lpstr>
      <vt:lpstr>DC Rule 6.5</vt:lpstr>
      <vt:lpstr>DC Rule 6.5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Nancy Lopez</dc:creator>
  <cp:lastModifiedBy>Emilia Benitez-Pergola</cp:lastModifiedBy>
  <cp:revision>23</cp:revision>
  <dcterms:created xsi:type="dcterms:W3CDTF">2019-12-10T15:04:31Z</dcterms:created>
  <dcterms:modified xsi:type="dcterms:W3CDTF">2026-10-30T17:17:56Z</dcterms:modified>
</cp:coreProperties>
</file>