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69" r:id="rId2"/>
    <p:sldId id="256" r:id="rId3"/>
    <p:sldId id="258" r:id="rId4"/>
    <p:sldId id="259" r:id="rId5"/>
    <p:sldId id="262" r:id="rId6"/>
    <p:sldId id="261" r:id="rId7"/>
    <p:sldId id="263" r:id="rId8"/>
    <p:sldId id="264" r:id="rId9"/>
    <p:sldId id="267" r:id="rId10"/>
    <p:sldId id="268" r:id="rId11"/>
  </p:sldIdLst>
  <p:sldSz cx="18288000" cy="10287000"/>
  <p:notesSz cx="6858000" cy="9144000"/>
  <p:embeddedFontLst>
    <p:embeddedFont>
      <p:font typeface="Lato" panose="020F0502020204030203" pitchFamily="34" charset="0"/>
      <p:regular r:id="rId13"/>
    </p:embeddedFont>
    <p:embeddedFont>
      <p:font typeface="Lato Bold" panose="020F0502020204030203" charset="0"/>
      <p:regular r:id="rId14"/>
    </p:embeddedFont>
    <p:embeddedFont>
      <p:font typeface="Open Sauce" panose="020B0604020202020204" charset="0"/>
      <p:regular r:id="rId15"/>
    </p:embeddedFont>
    <p:embeddedFont>
      <p:font typeface="Open Sauce Bold" panose="020B0604020202020204" charset="0"/>
      <p:regular r:id="rId16"/>
    </p:embeddedFont>
    <p:embeddedFont>
      <p:font typeface="Oswald" panose="00000500000000000000" pitchFamily="2" charset="0"/>
      <p:regular r:id="rId17"/>
    </p:embeddedFont>
    <p:embeddedFont>
      <p:font typeface="Oswald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22" d="100"/>
          <a:sy n="22" d="100"/>
        </p:scale>
        <p:origin x="10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Make sure to say this is NOT a comprehensive list of all of the practice areas</a:t>
            </a:r>
          </a:p>
          <a:p>
            <a:r>
              <a:rPr lang="en-US"/>
              <a:t>- Flag areas in need: LT, employment, consumer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Speaker notes if there are questions: </a:t>
            </a:r>
          </a:p>
          <a:p>
            <a:endParaRPr lang="en-US"/>
          </a:p>
          <a:p>
            <a:r>
              <a:rPr lang="en-US"/>
              <a:t>- Timeline - anywhere from 1-6 months. Longer end of range is typically due to issues/delays with reference scheduling </a:t>
            </a:r>
          </a:p>
          <a:p>
            <a:r>
              <a:rPr lang="en-US"/>
              <a:t>- Reporting requirements if admitted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spe.hhs.gov/topics/poverty-economic-mobility/poverty-guidelines" TargetMode="Externa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564234" y="-380505"/>
            <a:ext cx="2741457" cy="2065483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337461" y="633219"/>
            <a:ext cx="968052" cy="96805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5065223" y="982710"/>
            <a:ext cx="1031208" cy="103120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4034964" y="0"/>
            <a:ext cx="4253036" cy="2221255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964516" y="9173251"/>
            <a:ext cx="2241769" cy="111374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he image is a flyer for a virtual session on October 30, 2026, hosted by DC Pro Bono, discussing the ethics and practice of limited scope representation in the DC legal system.&#10;&#10;AI-generated content may be incorrect.">
            <a:extLst>
              <a:ext uri="{FF2B5EF4-FFF2-40B4-BE49-F238E27FC236}">
                <a16:creationId xmlns:a16="http://schemas.microsoft.com/office/drawing/2014/main" id="{CCEA19D9-A359-7A69-499F-CF69CC337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596902"/>
            <a:ext cx="8356598" cy="835659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406120" y="9679714"/>
            <a:ext cx="1222354" cy="607286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0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7164" y="3149948"/>
            <a:ext cx="16613671" cy="237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179"/>
              </a:lnSpc>
            </a:pPr>
            <a:r>
              <a:rPr lang="en-US" sz="22163" b="1" spc="-1196" dirty="0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DC REFERS</a:t>
            </a:r>
          </a:p>
        </p:txBody>
      </p:sp>
      <p:sp>
        <p:nvSpPr>
          <p:cNvPr id="3" name="Freeform 3"/>
          <p:cNvSpPr/>
          <p:nvPr/>
        </p:nvSpPr>
        <p:spPr>
          <a:xfrm>
            <a:off x="13595739" y="597034"/>
            <a:ext cx="3663561" cy="1318197"/>
          </a:xfrm>
          <a:custGeom>
            <a:avLst/>
            <a:gdLst/>
            <a:ahLst/>
            <a:cxnLst/>
            <a:rect l="l" t="t" r="r" b="b"/>
            <a:pathLst>
              <a:path w="3663561" h="1318197">
                <a:moveTo>
                  <a:pt x="0" y="0"/>
                </a:moveTo>
                <a:lnTo>
                  <a:pt x="3663561" y="0"/>
                </a:lnTo>
                <a:lnTo>
                  <a:pt x="3663561" y="1318197"/>
                </a:lnTo>
                <a:lnTo>
                  <a:pt x="0" y="13181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593551" y="91070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dcrefers.org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7164" y="5324475"/>
            <a:ext cx="16613671" cy="1879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4"/>
              </a:lnSpc>
            </a:pPr>
            <a:r>
              <a:rPr lang="en-US" sz="7600" spc="-410">
                <a:solidFill>
                  <a:srgbClr val="1E2A3F"/>
                </a:solidFill>
                <a:latin typeface="Oswald"/>
                <a:ea typeface="Oswald"/>
                <a:cs typeface="Oswald"/>
                <a:sym typeface="Oswald"/>
              </a:rPr>
              <a:t>A NETWORK OF AFFORDABLE </a:t>
            </a:r>
          </a:p>
          <a:p>
            <a:pPr marL="0" lvl="0" indent="0" algn="ctr">
              <a:lnSpc>
                <a:spcPts val="7144"/>
              </a:lnSpc>
            </a:pPr>
            <a:r>
              <a:rPr lang="en-US" sz="7600" spc="-410">
                <a:solidFill>
                  <a:srgbClr val="1E2A3F"/>
                </a:solidFill>
                <a:latin typeface="Oswald"/>
                <a:ea typeface="Oswald"/>
                <a:cs typeface="Oswald"/>
                <a:sym typeface="Oswald"/>
              </a:rPr>
              <a:t>LAWYERS AND MEDIATORS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3191" y="2744788"/>
            <a:ext cx="15161618" cy="152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41"/>
              </a:lnSpc>
              <a:spcBef>
                <a:spcPct val="0"/>
              </a:spcBef>
            </a:pPr>
            <a:r>
              <a:rPr lang="en-US" sz="14110" b="1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MISSION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33618" y="4409881"/>
            <a:ext cx="9820764" cy="436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DC Refers is a 501(c)(3) nonprofit that connects qualified lawyers and mediators with DC residents who earn too much to qualify for free legal services - but not enough to afford standard rates.</a:t>
            </a:r>
          </a:p>
          <a:p>
            <a:pPr algn="ctr">
              <a:lnSpc>
                <a:spcPts val="3456"/>
              </a:lnSpc>
            </a:pPr>
            <a:endParaRPr lang="en-US" sz="240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ts val="3456"/>
              </a:lnSpc>
            </a:pPr>
            <a:r>
              <a:rPr lang="en-US" sz="240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This is the "justice gap": households earning between 200-400% of the federal poverty level. </a:t>
            </a:r>
          </a:p>
          <a:p>
            <a:pPr algn="ctr">
              <a:lnSpc>
                <a:spcPts val="3456"/>
              </a:lnSpc>
            </a:pPr>
            <a:endParaRPr lang="en-US" sz="240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>
              <a:lnSpc>
                <a:spcPts val="3456"/>
              </a:lnSpc>
            </a:pPr>
            <a:r>
              <a:rPr lang="en-US" sz="240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That's a family of four earning between $66,000 and $132,000 a year. They have real legal needs. They just need an attorney willing to meet them in the middle.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7723" y="4953959"/>
            <a:ext cx="4372922" cy="3436289"/>
            <a:chOff x="0" y="0"/>
            <a:chExt cx="1133057" cy="8903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3057" cy="890369"/>
            </a:xfrm>
            <a:custGeom>
              <a:avLst/>
              <a:gdLst/>
              <a:ahLst/>
              <a:cxnLst/>
              <a:rect l="l" t="t" r="r" b="b"/>
              <a:pathLst>
                <a:path w="1133057" h="890369">
                  <a:moveTo>
                    <a:pt x="35408" y="0"/>
                  </a:moveTo>
                  <a:lnTo>
                    <a:pt x="1097649" y="0"/>
                  </a:lnTo>
                  <a:cubicBezTo>
                    <a:pt x="1117204" y="0"/>
                    <a:pt x="1133057" y="15853"/>
                    <a:pt x="1133057" y="35408"/>
                  </a:cubicBezTo>
                  <a:lnTo>
                    <a:pt x="1133057" y="854960"/>
                  </a:lnTo>
                  <a:cubicBezTo>
                    <a:pt x="1133057" y="874516"/>
                    <a:pt x="1117204" y="890369"/>
                    <a:pt x="1097649" y="890369"/>
                  </a:cubicBezTo>
                  <a:lnTo>
                    <a:pt x="35408" y="890369"/>
                  </a:lnTo>
                  <a:cubicBezTo>
                    <a:pt x="15853" y="890369"/>
                    <a:pt x="0" y="874516"/>
                    <a:pt x="0" y="854960"/>
                  </a:cubicBezTo>
                  <a:lnTo>
                    <a:pt x="0" y="35408"/>
                  </a:lnTo>
                  <a:cubicBezTo>
                    <a:pt x="0" y="15853"/>
                    <a:pt x="15853" y="0"/>
                    <a:pt x="35408" y="0"/>
                  </a:cubicBezTo>
                  <a:close/>
                </a:path>
              </a:pathLst>
            </a:custGeom>
            <a:solidFill>
              <a:srgbClr val="A0D8F1"/>
            </a:solidFill>
            <a:ln w="38100" cap="sq">
              <a:solidFill>
                <a:srgbClr val="1E1E1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133057" cy="947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27839" y="2170364"/>
            <a:ext cx="12832322" cy="75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79"/>
              </a:lnSpc>
              <a:spcBef>
                <a:spcPct val="0"/>
              </a:spcBef>
            </a:pPr>
            <a:r>
              <a:rPr lang="en-US" sz="6999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REFERRALS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78681" y="5407235"/>
            <a:ext cx="3331444" cy="4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7"/>
              </a:lnSpc>
            </a:pPr>
            <a:r>
              <a:rPr lang="en-US" sz="3415" b="1" spc="-102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GROW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16045" y="6098295"/>
            <a:ext cx="345671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Receive referrals for both reduced-fee and full-fee clients. DC Refers connects you with DC residents actively seeking legal help - no marketing required.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216892" y="4953959"/>
            <a:ext cx="4359435" cy="3436289"/>
            <a:chOff x="0" y="0"/>
            <a:chExt cx="1129563" cy="8903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9563" cy="890369"/>
            </a:xfrm>
            <a:custGeom>
              <a:avLst/>
              <a:gdLst/>
              <a:ahLst/>
              <a:cxnLst/>
              <a:rect l="l" t="t" r="r" b="b"/>
              <a:pathLst>
                <a:path w="1129563" h="890369">
                  <a:moveTo>
                    <a:pt x="35518" y="0"/>
                  </a:moveTo>
                  <a:lnTo>
                    <a:pt x="1094045" y="0"/>
                  </a:lnTo>
                  <a:cubicBezTo>
                    <a:pt x="1103465" y="0"/>
                    <a:pt x="1112499" y="3742"/>
                    <a:pt x="1119160" y="10403"/>
                  </a:cubicBezTo>
                  <a:cubicBezTo>
                    <a:pt x="1125821" y="17064"/>
                    <a:pt x="1129563" y="26098"/>
                    <a:pt x="1129563" y="35518"/>
                  </a:cubicBezTo>
                  <a:lnTo>
                    <a:pt x="1129563" y="854851"/>
                  </a:lnTo>
                  <a:cubicBezTo>
                    <a:pt x="1129563" y="864271"/>
                    <a:pt x="1125821" y="873305"/>
                    <a:pt x="1119160" y="879966"/>
                  </a:cubicBezTo>
                  <a:cubicBezTo>
                    <a:pt x="1112499" y="886627"/>
                    <a:pt x="1103465" y="890369"/>
                    <a:pt x="1094045" y="890369"/>
                  </a:cubicBezTo>
                  <a:lnTo>
                    <a:pt x="35518" y="890369"/>
                  </a:lnTo>
                  <a:cubicBezTo>
                    <a:pt x="26098" y="890369"/>
                    <a:pt x="17064" y="886627"/>
                    <a:pt x="10403" y="879966"/>
                  </a:cubicBezTo>
                  <a:cubicBezTo>
                    <a:pt x="3742" y="873305"/>
                    <a:pt x="0" y="864271"/>
                    <a:pt x="0" y="854851"/>
                  </a:cubicBezTo>
                  <a:lnTo>
                    <a:pt x="0" y="35518"/>
                  </a:lnTo>
                  <a:cubicBezTo>
                    <a:pt x="0" y="26098"/>
                    <a:pt x="3742" y="17064"/>
                    <a:pt x="10403" y="10403"/>
                  </a:cubicBezTo>
                  <a:cubicBezTo>
                    <a:pt x="17064" y="3742"/>
                    <a:pt x="26098" y="0"/>
                    <a:pt x="35518" y="0"/>
                  </a:cubicBezTo>
                  <a:close/>
                </a:path>
              </a:pathLst>
            </a:custGeom>
            <a:solidFill>
              <a:srgbClr val="A0D8F1"/>
            </a:solidFill>
            <a:ln w="38100" cap="sq">
              <a:solidFill>
                <a:srgbClr val="1E1E1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129563" cy="947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921602" y="4984960"/>
            <a:ext cx="4226178" cy="3436289"/>
            <a:chOff x="0" y="0"/>
            <a:chExt cx="1095035" cy="8903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95035" cy="890369"/>
            </a:xfrm>
            <a:custGeom>
              <a:avLst/>
              <a:gdLst/>
              <a:ahLst/>
              <a:cxnLst/>
              <a:rect l="l" t="t" r="r" b="b"/>
              <a:pathLst>
                <a:path w="1095035" h="890369">
                  <a:moveTo>
                    <a:pt x="36638" y="0"/>
                  </a:moveTo>
                  <a:lnTo>
                    <a:pt x="1058397" y="0"/>
                  </a:lnTo>
                  <a:cubicBezTo>
                    <a:pt x="1068114" y="0"/>
                    <a:pt x="1077433" y="3860"/>
                    <a:pt x="1084304" y="10731"/>
                  </a:cubicBezTo>
                  <a:cubicBezTo>
                    <a:pt x="1091175" y="17602"/>
                    <a:pt x="1095035" y="26921"/>
                    <a:pt x="1095035" y="36638"/>
                  </a:cubicBezTo>
                  <a:lnTo>
                    <a:pt x="1095035" y="853731"/>
                  </a:lnTo>
                  <a:cubicBezTo>
                    <a:pt x="1095035" y="863448"/>
                    <a:pt x="1091175" y="872767"/>
                    <a:pt x="1084304" y="879638"/>
                  </a:cubicBezTo>
                  <a:cubicBezTo>
                    <a:pt x="1077433" y="886509"/>
                    <a:pt x="1068114" y="890369"/>
                    <a:pt x="1058397" y="890369"/>
                  </a:cubicBezTo>
                  <a:lnTo>
                    <a:pt x="36638" y="890369"/>
                  </a:lnTo>
                  <a:cubicBezTo>
                    <a:pt x="16403" y="890369"/>
                    <a:pt x="0" y="873965"/>
                    <a:pt x="0" y="853731"/>
                  </a:cubicBezTo>
                  <a:lnTo>
                    <a:pt x="0" y="36638"/>
                  </a:lnTo>
                  <a:cubicBezTo>
                    <a:pt x="0" y="26921"/>
                    <a:pt x="3860" y="17602"/>
                    <a:pt x="10731" y="10731"/>
                  </a:cubicBezTo>
                  <a:cubicBezTo>
                    <a:pt x="17602" y="3860"/>
                    <a:pt x="26921" y="0"/>
                    <a:pt x="36638" y="0"/>
                  </a:cubicBezTo>
                  <a:close/>
                </a:path>
              </a:pathLst>
            </a:custGeom>
            <a:solidFill>
              <a:srgbClr val="A0D8F1"/>
            </a:solidFill>
            <a:ln w="38100" cap="sq">
              <a:solidFill>
                <a:srgbClr val="1E1E1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095035" cy="947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851002" y="3017454"/>
            <a:ext cx="10585995" cy="128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00"/>
              </a:lnSpc>
            </a:pPr>
            <a:r>
              <a:rPr lang="en-US" sz="5000" spc="-150">
                <a:solidFill>
                  <a:srgbClr val="1E2A3F"/>
                </a:solidFill>
                <a:latin typeface="Oswald"/>
                <a:ea typeface="Oswald"/>
                <a:cs typeface="Oswald"/>
                <a:sym typeface="Oswald"/>
              </a:rPr>
              <a:t>GOOD FOR YOUR COMMUNITY. GOOD FOR YOUR PRACTICE.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89271" y="5407235"/>
            <a:ext cx="3331444" cy="4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7"/>
              </a:lnSpc>
            </a:pPr>
            <a:r>
              <a:rPr lang="en-US" sz="3415" b="1" spc="-102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GIVE BACK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97265" y="6098295"/>
            <a:ext cx="3198689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Set your own schedule and case load. You decide how many clients to take and when.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99860" y="5407235"/>
            <a:ext cx="3331444" cy="4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7"/>
              </a:lnSpc>
            </a:pPr>
            <a:r>
              <a:rPr lang="en-US" sz="3415" b="1" spc="-102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CONNECT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29062" y="6098295"/>
            <a:ext cx="321125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Access ongoing networking, and professional development through DC Refers Reconnect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3794" y="4188679"/>
            <a:ext cx="472228" cy="436811"/>
          </a:xfrm>
          <a:custGeom>
            <a:avLst/>
            <a:gdLst/>
            <a:ahLst/>
            <a:cxnLst/>
            <a:rect l="l" t="t" r="r" b="b"/>
            <a:pathLst>
              <a:path w="472228" h="436811">
                <a:moveTo>
                  <a:pt x="0" y="0"/>
                </a:moveTo>
                <a:lnTo>
                  <a:pt x="472229" y="0"/>
                </a:lnTo>
                <a:lnTo>
                  <a:pt x="472229" y="436811"/>
                </a:lnTo>
                <a:lnTo>
                  <a:pt x="0" y="436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23794" y="5530786"/>
            <a:ext cx="472228" cy="436811"/>
          </a:xfrm>
          <a:custGeom>
            <a:avLst/>
            <a:gdLst/>
            <a:ahLst/>
            <a:cxnLst/>
            <a:rect l="l" t="t" r="r" b="b"/>
            <a:pathLst>
              <a:path w="472228" h="436811">
                <a:moveTo>
                  <a:pt x="0" y="0"/>
                </a:moveTo>
                <a:lnTo>
                  <a:pt x="472229" y="0"/>
                </a:lnTo>
                <a:lnTo>
                  <a:pt x="472229" y="436811"/>
                </a:lnTo>
                <a:lnTo>
                  <a:pt x="0" y="436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823794" y="6644275"/>
            <a:ext cx="472228" cy="436811"/>
          </a:xfrm>
          <a:custGeom>
            <a:avLst/>
            <a:gdLst/>
            <a:ahLst/>
            <a:cxnLst/>
            <a:rect l="l" t="t" r="r" b="b"/>
            <a:pathLst>
              <a:path w="472228" h="436811">
                <a:moveTo>
                  <a:pt x="0" y="0"/>
                </a:moveTo>
                <a:lnTo>
                  <a:pt x="472229" y="0"/>
                </a:lnTo>
                <a:lnTo>
                  <a:pt x="472229" y="436811"/>
                </a:lnTo>
                <a:lnTo>
                  <a:pt x="0" y="436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265833" y="1628792"/>
            <a:ext cx="9386284" cy="184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0"/>
              </a:lnSpc>
            </a:pPr>
            <a:r>
              <a:rPr lang="en-US" sz="7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FEE </a:t>
            </a:r>
          </a:p>
          <a:p>
            <a:pPr marL="0" lvl="0" indent="0" algn="l">
              <a:lnSpc>
                <a:spcPts val="7140"/>
              </a:lnSpc>
            </a:pPr>
            <a:r>
              <a:rPr lang="en-US" sz="7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STRUCTURE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12495" y="4141054"/>
            <a:ext cx="11851711" cy="316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DC Refers panel attorneys represent modest-means clients at $75–$150/hour or the fixed-fee equivalent — making legal services accessible to the people who need it most.</a:t>
            </a:r>
          </a:p>
          <a:p>
            <a:pPr algn="l">
              <a:lnSpc>
                <a:spcPts val="2800"/>
              </a:lnSpc>
            </a:pPr>
            <a:endParaRPr lang="en-US" sz="2000" spc="-6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algn="l">
              <a:lnSpc>
                <a:spcPts val="2800"/>
              </a:lnSpc>
            </a:pPr>
            <a:endParaRPr lang="en-US" sz="2000" spc="-6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algn="l">
              <a:lnSpc>
                <a:spcPts val="28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For clients who don't qualify as modest-means, you may charge your typical market rate or sliding scale.</a:t>
            </a:r>
          </a:p>
          <a:p>
            <a:pPr algn="l">
              <a:lnSpc>
                <a:spcPts val="2800"/>
              </a:lnSpc>
            </a:pPr>
            <a:endParaRPr lang="en-US" sz="2000" spc="-6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algn="l">
              <a:lnSpc>
                <a:spcPts val="2800"/>
              </a:lnSpc>
            </a:pPr>
            <a:endParaRPr lang="en-US" sz="2000" spc="-60">
              <a:solidFill>
                <a:srgbClr val="1E2A3F"/>
              </a:solidFill>
              <a:latin typeface="Lato"/>
              <a:ea typeface="Lato"/>
              <a:cs typeface="Lato"/>
              <a:sym typeface="Lato"/>
            </a:endParaRPr>
          </a:p>
          <a:p>
            <a:pPr algn="l">
              <a:lnSpc>
                <a:spcPts val="28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Modest-means clients are individuals and families earning between </a:t>
            </a:r>
            <a:r>
              <a:rPr lang="en-US" sz="2000" u="sng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  <a:hlinkClick r:id="rId3" tooltip="https://aspe.hhs.gov/topics/poverty-economic-mobility/poverty-guidelines"/>
              </a:rPr>
              <a:t>200–400% of the federal poverty level</a:t>
            </a: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 — typically too much for free legal aid, and not enough for standard rates.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24734" y="1077898"/>
            <a:ext cx="12434566" cy="8131204"/>
            <a:chOff x="0" y="0"/>
            <a:chExt cx="3078262" cy="20129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78262" cy="2012935"/>
            </a:xfrm>
            <a:custGeom>
              <a:avLst/>
              <a:gdLst/>
              <a:ahLst/>
              <a:cxnLst/>
              <a:rect l="l" t="t" r="r" b="b"/>
              <a:pathLst>
                <a:path w="3078262" h="2012935">
                  <a:moveTo>
                    <a:pt x="12452" y="0"/>
                  </a:moveTo>
                  <a:lnTo>
                    <a:pt x="3065810" y="0"/>
                  </a:lnTo>
                  <a:cubicBezTo>
                    <a:pt x="3069113" y="0"/>
                    <a:pt x="3072280" y="1312"/>
                    <a:pt x="3074615" y="3647"/>
                  </a:cubicBezTo>
                  <a:cubicBezTo>
                    <a:pt x="3076950" y="5982"/>
                    <a:pt x="3078262" y="9150"/>
                    <a:pt x="3078262" y="12452"/>
                  </a:cubicBezTo>
                  <a:lnTo>
                    <a:pt x="3078262" y="2000483"/>
                  </a:lnTo>
                  <a:cubicBezTo>
                    <a:pt x="3078262" y="2007360"/>
                    <a:pt x="3072687" y="2012935"/>
                    <a:pt x="3065810" y="2012935"/>
                  </a:cubicBezTo>
                  <a:lnTo>
                    <a:pt x="12452" y="2012935"/>
                  </a:lnTo>
                  <a:cubicBezTo>
                    <a:pt x="5575" y="2012935"/>
                    <a:pt x="0" y="2007360"/>
                    <a:pt x="0" y="2000483"/>
                  </a:cubicBezTo>
                  <a:lnTo>
                    <a:pt x="0" y="12452"/>
                  </a:lnTo>
                  <a:cubicBezTo>
                    <a:pt x="0" y="5575"/>
                    <a:pt x="5575" y="0"/>
                    <a:pt x="12452" y="0"/>
                  </a:cubicBezTo>
                  <a:close/>
                </a:path>
              </a:pathLst>
            </a:custGeom>
            <a:solidFill>
              <a:srgbClr val="A0D8F1"/>
            </a:solidFill>
            <a:ln w="38100" cap="sq">
              <a:solidFill>
                <a:srgbClr val="1E1E1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078262" cy="20605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116304">
            <a:off x="5043141" y="4002811"/>
            <a:ext cx="403170" cy="384271"/>
            <a:chOff x="0" y="0"/>
            <a:chExt cx="812800" cy="7747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 rot="-5400000">
            <a:off x="-3150672" y="3716350"/>
            <a:ext cx="12530153" cy="262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10499" b="1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PRACTICE </a:t>
            </a:r>
          </a:p>
          <a:p>
            <a:pPr marL="0" lvl="0" indent="0" algn="ctr">
              <a:lnSpc>
                <a:spcPts val="10079"/>
              </a:lnSpc>
            </a:pPr>
            <a:r>
              <a:rPr lang="en-US" sz="10499" b="1">
                <a:solidFill>
                  <a:srgbClr val="1E2A3F"/>
                </a:solidFill>
                <a:latin typeface="Oswald Bold"/>
                <a:ea typeface="Oswald Bold"/>
                <a:cs typeface="Oswald Bold"/>
                <a:sym typeface="Oswald Bold"/>
              </a:rPr>
              <a:t>AREAS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91268" y="3900912"/>
            <a:ext cx="3338250" cy="227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Family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Child support / Child custody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Guardianship / Adoption &amp; Protection Orders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Divorce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22697" y="1493997"/>
            <a:ext cx="4185923" cy="151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Immigration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Citizenship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Deportation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Family-based visas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22697" y="3921675"/>
            <a:ext cx="4185923" cy="1897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Estates, Wills, &amp; Elder Law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Wills &amp; trusts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Guardianship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Power of attorney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Probate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99944" y="1493997"/>
            <a:ext cx="2925281" cy="151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Business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Contracts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Business formation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Disputes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53504" y="6524882"/>
            <a:ext cx="3120898" cy="151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Criminal &amp; Traffic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Felony/Misdemeanor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DUI/DWI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Traffic violations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38699" y="6524882"/>
            <a:ext cx="4185923" cy="1897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Consumer Protection &amp; Debt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Credit report issues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Identity theft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Debt collection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Contractor disputes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21649" y="1493997"/>
            <a:ext cx="3717273" cy="1897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Employment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Contesting non-competes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Wage theft / Unpaid benefits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Workplace discrimination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38699" y="3921675"/>
            <a:ext cx="4185923" cy="151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Landlord/Tenant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Evictions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Tenants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Small landlords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877467"/>
            <a:ext cx="196187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  <p:grpSp>
        <p:nvGrpSpPr>
          <p:cNvPr id="18" name="Group 18"/>
          <p:cNvGrpSpPr/>
          <p:nvPr/>
        </p:nvGrpSpPr>
        <p:grpSpPr>
          <a:xfrm rot="-1116304">
            <a:off x="5049395" y="6626780"/>
            <a:ext cx="403170" cy="384271"/>
            <a:chOff x="0" y="0"/>
            <a:chExt cx="812800" cy="7747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4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1116304">
            <a:off x="5049395" y="1595895"/>
            <a:ext cx="403170" cy="384271"/>
            <a:chOff x="0" y="0"/>
            <a:chExt cx="812800" cy="7747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28600" y="219075"/>
              <a:ext cx="355600" cy="390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4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799944" y="6715382"/>
            <a:ext cx="3120898" cy="1897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4"/>
              </a:lnSpc>
            </a:pPr>
            <a:r>
              <a:rPr lang="en-US" sz="2167" b="1" spc="-65">
                <a:solidFill>
                  <a:srgbClr val="1E2A3F"/>
                </a:solidFill>
                <a:latin typeface="Lato Bold"/>
                <a:ea typeface="Lato Bold"/>
                <a:cs typeface="Lato Bold"/>
                <a:sym typeface="Lato Bold"/>
              </a:rPr>
              <a:t>Home Ownership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Foreclosure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Title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Neighbor disputes</a:t>
            </a:r>
          </a:p>
          <a:p>
            <a:pPr marL="467992" lvl="1" indent="-233996" algn="l">
              <a:lnSpc>
                <a:spcPts val="3034"/>
              </a:lnSpc>
              <a:buFont typeface="Arial"/>
              <a:buChar char="•"/>
            </a:pPr>
            <a:r>
              <a: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Property taxes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262584" y="9334500"/>
            <a:ext cx="196187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and more!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114" y="2396230"/>
            <a:ext cx="8429142" cy="67394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670051" y="3732558"/>
            <a:ext cx="6195478" cy="4700689"/>
            <a:chOff x="0" y="0"/>
            <a:chExt cx="1533733" cy="11636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33733" cy="1163688"/>
            </a:xfrm>
            <a:custGeom>
              <a:avLst/>
              <a:gdLst/>
              <a:ahLst/>
              <a:cxnLst/>
              <a:rect l="l" t="t" r="r" b="b"/>
              <a:pathLst>
                <a:path w="1533733" h="1163688">
                  <a:moveTo>
                    <a:pt x="24992" y="0"/>
                  </a:moveTo>
                  <a:lnTo>
                    <a:pt x="1508741" y="0"/>
                  </a:lnTo>
                  <a:cubicBezTo>
                    <a:pt x="1515369" y="0"/>
                    <a:pt x="1521726" y="2633"/>
                    <a:pt x="1526413" y="7320"/>
                  </a:cubicBezTo>
                  <a:cubicBezTo>
                    <a:pt x="1531100" y="12007"/>
                    <a:pt x="1533733" y="18364"/>
                    <a:pt x="1533733" y="24992"/>
                  </a:cubicBezTo>
                  <a:lnTo>
                    <a:pt x="1533733" y="1138696"/>
                  </a:lnTo>
                  <a:cubicBezTo>
                    <a:pt x="1533733" y="1145324"/>
                    <a:pt x="1531100" y="1151681"/>
                    <a:pt x="1526413" y="1156368"/>
                  </a:cubicBezTo>
                  <a:cubicBezTo>
                    <a:pt x="1521726" y="1161055"/>
                    <a:pt x="1515369" y="1163688"/>
                    <a:pt x="1508741" y="1163688"/>
                  </a:cubicBezTo>
                  <a:lnTo>
                    <a:pt x="24992" y="1163688"/>
                  </a:lnTo>
                  <a:cubicBezTo>
                    <a:pt x="18364" y="1163688"/>
                    <a:pt x="12007" y="1161055"/>
                    <a:pt x="7320" y="1156368"/>
                  </a:cubicBezTo>
                  <a:cubicBezTo>
                    <a:pt x="2633" y="1151681"/>
                    <a:pt x="0" y="1145324"/>
                    <a:pt x="0" y="1138696"/>
                  </a:cubicBezTo>
                  <a:lnTo>
                    <a:pt x="0" y="24992"/>
                  </a:lnTo>
                  <a:cubicBezTo>
                    <a:pt x="0" y="18364"/>
                    <a:pt x="2633" y="12007"/>
                    <a:pt x="7320" y="7320"/>
                  </a:cubicBezTo>
                  <a:cubicBezTo>
                    <a:pt x="12007" y="2633"/>
                    <a:pt x="18364" y="0"/>
                    <a:pt x="24992" y="0"/>
                  </a:cubicBezTo>
                  <a:close/>
                </a:path>
              </a:pathLst>
            </a:custGeom>
            <a:solidFill>
              <a:srgbClr val="A0D8F1"/>
            </a:solidFill>
            <a:ln w="38100" cap="sq">
              <a:solidFill>
                <a:srgbClr val="1E1E1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33733" cy="1211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65833" y="1628792"/>
            <a:ext cx="11589788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40"/>
              </a:lnSpc>
            </a:pPr>
            <a:r>
              <a:rPr lang="en-US" sz="7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BY THE NUMBERS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017123" y="4205432"/>
            <a:ext cx="5501334" cy="3754942"/>
            <a:chOff x="0" y="0"/>
            <a:chExt cx="7335112" cy="5006589"/>
          </a:xfrm>
        </p:grpSpPr>
        <p:sp>
          <p:nvSpPr>
            <p:cNvPr id="8" name="Freeform 8"/>
            <p:cNvSpPr/>
            <p:nvPr/>
          </p:nvSpPr>
          <p:spPr>
            <a:xfrm>
              <a:off x="110782" y="243120"/>
              <a:ext cx="718303" cy="546808"/>
            </a:xfrm>
            <a:custGeom>
              <a:avLst/>
              <a:gdLst/>
              <a:ahLst/>
              <a:cxnLst/>
              <a:rect l="l" t="t" r="r" b="b"/>
              <a:pathLst>
                <a:path w="718303" h="546808">
                  <a:moveTo>
                    <a:pt x="0" y="0"/>
                  </a:moveTo>
                  <a:lnTo>
                    <a:pt x="718303" y="0"/>
                  </a:lnTo>
                  <a:lnTo>
                    <a:pt x="718303" y="546808"/>
                  </a:lnTo>
                  <a:lnTo>
                    <a:pt x="0" y="546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3838" y="1572300"/>
              <a:ext cx="599686" cy="705513"/>
            </a:xfrm>
            <a:custGeom>
              <a:avLst/>
              <a:gdLst/>
              <a:ahLst/>
              <a:cxnLst/>
              <a:rect l="l" t="t" r="r" b="b"/>
              <a:pathLst>
                <a:path w="599686" h="705513">
                  <a:moveTo>
                    <a:pt x="0" y="0"/>
                  </a:moveTo>
                  <a:lnTo>
                    <a:pt x="599687" y="0"/>
                  </a:lnTo>
                  <a:lnTo>
                    <a:pt x="599687" y="705513"/>
                  </a:lnTo>
                  <a:lnTo>
                    <a:pt x="0" y="705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3065213"/>
              <a:ext cx="857273" cy="525080"/>
            </a:xfrm>
            <a:custGeom>
              <a:avLst/>
              <a:gdLst/>
              <a:ahLst/>
              <a:cxnLst/>
              <a:rect l="l" t="t" r="r" b="b"/>
              <a:pathLst>
                <a:path w="857273" h="525080">
                  <a:moveTo>
                    <a:pt x="0" y="0"/>
                  </a:moveTo>
                  <a:lnTo>
                    <a:pt x="857273" y="0"/>
                  </a:lnTo>
                  <a:lnTo>
                    <a:pt x="857273" y="525080"/>
                  </a:lnTo>
                  <a:lnTo>
                    <a:pt x="0" y="525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70090" y="4372664"/>
              <a:ext cx="687182" cy="633926"/>
            </a:xfrm>
            <a:custGeom>
              <a:avLst/>
              <a:gdLst/>
              <a:ahLst/>
              <a:cxnLst/>
              <a:rect l="l" t="t" r="r" b="b"/>
              <a:pathLst>
                <a:path w="687182" h="633926">
                  <a:moveTo>
                    <a:pt x="0" y="0"/>
                  </a:moveTo>
                  <a:lnTo>
                    <a:pt x="687183" y="0"/>
                  </a:lnTo>
                  <a:lnTo>
                    <a:pt x="687183" y="633925"/>
                  </a:lnTo>
                  <a:lnTo>
                    <a:pt x="0" y="633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56249" y="-47625"/>
              <a:ext cx="6078863" cy="5054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4"/>
                </a:lnSpc>
              </a:pPr>
              <a:r>
                <a:rPr lang="en-US" sz="2167" spc="-65">
                  <a:solidFill>
                    <a:srgbClr val="1E2A3F"/>
                  </a:solidFill>
                  <a:latin typeface="Lato"/>
                  <a:ea typeface="Lato"/>
                  <a:cs typeface="Lato"/>
                  <a:sym typeface="Lato"/>
                </a:rPr>
                <a:t>5,991 total requests for legal assistance since 2017</a:t>
              </a:r>
            </a:p>
            <a:p>
              <a:pPr algn="l">
                <a:lnSpc>
                  <a:spcPts val="3034"/>
                </a:lnSpc>
              </a:pPr>
              <a:endPara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l">
                <a:lnSpc>
                  <a:spcPts val="3034"/>
                </a:lnSpc>
              </a:pPr>
              <a:r>
                <a:rPr lang="en-US" sz="2167" spc="-65">
                  <a:solidFill>
                    <a:srgbClr val="1E2A3F"/>
                  </a:solidFill>
                  <a:latin typeface="Lato"/>
                  <a:ea typeface="Lato"/>
                  <a:cs typeface="Lato"/>
                  <a:sym typeface="Lato"/>
                </a:rPr>
                <a:t>2,006 brief advice sessions and consultations provided</a:t>
              </a:r>
            </a:p>
            <a:p>
              <a:pPr algn="l">
                <a:lnSpc>
                  <a:spcPts val="3034"/>
                </a:lnSpc>
              </a:pPr>
              <a:endPara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l">
                <a:lnSpc>
                  <a:spcPts val="3034"/>
                </a:lnSpc>
              </a:pPr>
              <a:r>
                <a:rPr lang="en-US" sz="2167" spc="-65">
                  <a:solidFill>
                    <a:srgbClr val="1E2A3F"/>
                  </a:solidFill>
                  <a:latin typeface="Lato"/>
                  <a:ea typeface="Lato"/>
                  <a:cs typeface="Lato"/>
                  <a:sym typeface="Lato"/>
                </a:rPr>
                <a:t>505 retained client engagements</a:t>
              </a:r>
            </a:p>
            <a:p>
              <a:pPr algn="l">
                <a:lnSpc>
                  <a:spcPts val="3034"/>
                </a:lnSpc>
              </a:pPr>
              <a:endParaRPr lang="en-US" sz="2167" spc="-65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l">
                <a:lnSpc>
                  <a:spcPts val="3034"/>
                </a:lnSpc>
              </a:pPr>
              <a:r>
                <a:rPr lang="en-US" sz="2167" spc="-65">
                  <a:solidFill>
                    <a:srgbClr val="1E2A3F"/>
                  </a:solidFill>
                  <a:latin typeface="Lato"/>
                  <a:ea typeface="Lato"/>
                  <a:cs typeface="Lato"/>
                  <a:sym typeface="Lato"/>
                </a:rPr>
                <a:t>2025 alone: 791 requests, 202 consultations, 59 retained matters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FBFCFE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65833" y="4790004"/>
            <a:ext cx="6520896" cy="4620480"/>
            <a:chOff x="0" y="0"/>
            <a:chExt cx="1614293" cy="11438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4293" cy="1143832"/>
            </a:xfrm>
            <a:custGeom>
              <a:avLst/>
              <a:gdLst/>
              <a:ahLst/>
              <a:cxnLst/>
              <a:rect l="l" t="t" r="r" b="b"/>
              <a:pathLst>
                <a:path w="1614293" h="1143832">
                  <a:moveTo>
                    <a:pt x="23745" y="0"/>
                  </a:moveTo>
                  <a:lnTo>
                    <a:pt x="1590548" y="0"/>
                  </a:lnTo>
                  <a:cubicBezTo>
                    <a:pt x="1603662" y="0"/>
                    <a:pt x="1614293" y="10631"/>
                    <a:pt x="1614293" y="23745"/>
                  </a:cubicBezTo>
                  <a:lnTo>
                    <a:pt x="1614293" y="1120087"/>
                  </a:lnTo>
                  <a:cubicBezTo>
                    <a:pt x="1614293" y="1133201"/>
                    <a:pt x="1603662" y="1143832"/>
                    <a:pt x="1590548" y="1143832"/>
                  </a:cubicBezTo>
                  <a:lnTo>
                    <a:pt x="23745" y="1143832"/>
                  </a:lnTo>
                  <a:cubicBezTo>
                    <a:pt x="10631" y="1143832"/>
                    <a:pt x="0" y="1133201"/>
                    <a:pt x="0" y="1120087"/>
                  </a:cubicBezTo>
                  <a:lnTo>
                    <a:pt x="0" y="23745"/>
                  </a:lnTo>
                  <a:cubicBezTo>
                    <a:pt x="0" y="10631"/>
                    <a:pt x="10631" y="0"/>
                    <a:pt x="23745" y="0"/>
                  </a:cubicBezTo>
                  <a:close/>
                </a:path>
              </a:pathLst>
            </a:custGeom>
            <a:solidFill>
              <a:srgbClr val="377DFF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4293" cy="119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1994" y="5143500"/>
            <a:ext cx="6461731" cy="4620111"/>
            <a:chOff x="0" y="0"/>
            <a:chExt cx="113679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6790" cy="812800"/>
            </a:xfrm>
            <a:custGeom>
              <a:avLst/>
              <a:gdLst/>
              <a:ahLst/>
              <a:cxnLst/>
              <a:rect l="l" t="t" r="r" b="b"/>
              <a:pathLst>
                <a:path w="1136790" h="812800">
                  <a:moveTo>
                    <a:pt x="27557" y="0"/>
                  </a:moveTo>
                  <a:lnTo>
                    <a:pt x="1109233" y="0"/>
                  </a:lnTo>
                  <a:cubicBezTo>
                    <a:pt x="1116542" y="0"/>
                    <a:pt x="1123551" y="2903"/>
                    <a:pt x="1128719" y="8071"/>
                  </a:cubicBezTo>
                  <a:cubicBezTo>
                    <a:pt x="1133887" y="13239"/>
                    <a:pt x="1136790" y="20248"/>
                    <a:pt x="1136790" y="27557"/>
                  </a:cubicBezTo>
                  <a:lnTo>
                    <a:pt x="1136790" y="785243"/>
                  </a:lnTo>
                  <a:cubicBezTo>
                    <a:pt x="1136790" y="800462"/>
                    <a:pt x="1124452" y="812800"/>
                    <a:pt x="1109233" y="812800"/>
                  </a:cubicBezTo>
                  <a:lnTo>
                    <a:pt x="27557" y="812800"/>
                  </a:lnTo>
                  <a:cubicBezTo>
                    <a:pt x="12338" y="812800"/>
                    <a:pt x="0" y="800462"/>
                    <a:pt x="0" y="785243"/>
                  </a:cubicBezTo>
                  <a:lnTo>
                    <a:pt x="0" y="27557"/>
                  </a:lnTo>
                  <a:cubicBezTo>
                    <a:pt x="0" y="12338"/>
                    <a:pt x="12338" y="0"/>
                    <a:pt x="27557" y="0"/>
                  </a:cubicBezTo>
                  <a:close/>
                </a:path>
              </a:pathLst>
            </a:custGeom>
            <a:blipFill>
              <a:blip r:embed="rId2"/>
              <a:stretch>
                <a:fillRect t="-12860" b="-128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31811" y="4790004"/>
            <a:ext cx="6520896" cy="4620480"/>
            <a:chOff x="0" y="0"/>
            <a:chExt cx="1614293" cy="11438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4293" cy="1143832"/>
            </a:xfrm>
            <a:custGeom>
              <a:avLst/>
              <a:gdLst/>
              <a:ahLst/>
              <a:cxnLst/>
              <a:rect l="l" t="t" r="r" b="b"/>
              <a:pathLst>
                <a:path w="1614293" h="1143832">
                  <a:moveTo>
                    <a:pt x="23745" y="0"/>
                  </a:moveTo>
                  <a:lnTo>
                    <a:pt x="1590548" y="0"/>
                  </a:lnTo>
                  <a:cubicBezTo>
                    <a:pt x="1603662" y="0"/>
                    <a:pt x="1614293" y="10631"/>
                    <a:pt x="1614293" y="23745"/>
                  </a:cubicBezTo>
                  <a:lnTo>
                    <a:pt x="1614293" y="1120087"/>
                  </a:lnTo>
                  <a:cubicBezTo>
                    <a:pt x="1614293" y="1133201"/>
                    <a:pt x="1603662" y="1143832"/>
                    <a:pt x="1590548" y="1143832"/>
                  </a:cubicBezTo>
                  <a:lnTo>
                    <a:pt x="23745" y="1143832"/>
                  </a:lnTo>
                  <a:cubicBezTo>
                    <a:pt x="10631" y="1143832"/>
                    <a:pt x="0" y="1133201"/>
                    <a:pt x="0" y="1120087"/>
                  </a:cubicBezTo>
                  <a:lnTo>
                    <a:pt x="0" y="23745"/>
                  </a:lnTo>
                  <a:cubicBezTo>
                    <a:pt x="0" y="10631"/>
                    <a:pt x="10631" y="0"/>
                    <a:pt x="23745" y="0"/>
                  </a:cubicBezTo>
                  <a:close/>
                </a:path>
              </a:pathLst>
            </a:custGeom>
            <a:solidFill>
              <a:srgbClr val="377DFF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14293" cy="119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17971" y="5143500"/>
            <a:ext cx="6461731" cy="4620111"/>
            <a:chOff x="0" y="0"/>
            <a:chExt cx="113679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6790" cy="812800"/>
            </a:xfrm>
            <a:custGeom>
              <a:avLst/>
              <a:gdLst/>
              <a:ahLst/>
              <a:cxnLst/>
              <a:rect l="l" t="t" r="r" b="b"/>
              <a:pathLst>
                <a:path w="1136790" h="812800">
                  <a:moveTo>
                    <a:pt x="27557" y="0"/>
                  </a:moveTo>
                  <a:lnTo>
                    <a:pt x="1109233" y="0"/>
                  </a:lnTo>
                  <a:cubicBezTo>
                    <a:pt x="1116542" y="0"/>
                    <a:pt x="1123551" y="2903"/>
                    <a:pt x="1128719" y="8071"/>
                  </a:cubicBezTo>
                  <a:cubicBezTo>
                    <a:pt x="1133887" y="13239"/>
                    <a:pt x="1136790" y="20248"/>
                    <a:pt x="1136790" y="27557"/>
                  </a:cubicBezTo>
                  <a:lnTo>
                    <a:pt x="1136790" y="785243"/>
                  </a:lnTo>
                  <a:cubicBezTo>
                    <a:pt x="1136790" y="800462"/>
                    <a:pt x="1124452" y="812800"/>
                    <a:pt x="1109233" y="812800"/>
                  </a:cubicBezTo>
                  <a:lnTo>
                    <a:pt x="27557" y="812800"/>
                  </a:lnTo>
                  <a:cubicBezTo>
                    <a:pt x="12338" y="812800"/>
                    <a:pt x="0" y="800462"/>
                    <a:pt x="0" y="785243"/>
                  </a:cubicBezTo>
                  <a:lnTo>
                    <a:pt x="0" y="27557"/>
                  </a:lnTo>
                  <a:cubicBezTo>
                    <a:pt x="0" y="12338"/>
                    <a:pt x="12338" y="0"/>
                    <a:pt x="27557" y="0"/>
                  </a:cubicBezTo>
                  <a:close/>
                </a:path>
              </a:pathLst>
            </a:custGeom>
            <a:blipFill>
              <a:blip r:embed="rId3"/>
              <a:stretch>
                <a:fillRect r="-56261" b="-538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65833" y="1628792"/>
            <a:ext cx="9386284" cy="184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40"/>
              </a:lnSpc>
            </a:pPr>
            <a:r>
              <a:rPr lang="en-US" sz="7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MODERN PLATFORM BUILT FOR ACCESS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65833" y="3757721"/>
            <a:ext cx="14489938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60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Clients can search the DC Refers directory directly at dcrefers.org. Thanks to a $15,000 American Bar Endowment grant, we have an AI-assisted search feature that helps clients describe their issue in plain language and get matched with the right attorney faster.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D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2080636" y="4439718"/>
          <a:ext cx="8464258" cy="4733926"/>
        </p:xfrm>
        <a:graphic>
          <a:graphicData uri="http://schemas.openxmlformats.org/drawingml/2006/table">
            <a:tbl>
              <a:tblPr/>
              <a:tblGrid>
                <a:gridCol w="4360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3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7957"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Meaningful experience in the practice areas in which you intend to be listed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Proof of liability insurance ($100,000/$300,000)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957"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Resume and proposed fee schedule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Two professional references and two client references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012"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Bar number and good standing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1E2A3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$50 non-refundable application fee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2A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1652648" y="4485914"/>
            <a:ext cx="371229" cy="339506"/>
          </a:xfrm>
          <a:custGeom>
            <a:avLst/>
            <a:gdLst/>
            <a:ahLst/>
            <a:cxnLst/>
            <a:rect l="l" t="t" r="r" b="b"/>
            <a:pathLst>
              <a:path w="371229" h="339506">
                <a:moveTo>
                  <a:pt x="0" y="0"/>
                </a:moveTo>
                <a:lnTo>
                  <a:pt x="371229" y="0"/>
                </a:lnTo>
                <a:lnTo>
                  <a:pt x="371229" y="339506"/>
                </a:lnTo>
                <a:lnTo>
                  <a:pt x="0" y="339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2217133" y="4466864"/>
            <a:ext cx="3967359" cy="466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1E2A3F"/>
                </a:solidFill>
                <a:latin typeface="Open Sauce"/>
                <a:ea typeface="Open Sauce"/>
                <a:cs typeface="Open Sauce"/>
                <a:sym typeface="Open Sauce"/>
              </a:rPr>
              <a:t>Give back to the DC community by serving clients who genuinely need your help</a:t>
            </a:r>
          </a:p>
          <a:p>
            <a:pPr algn="l">
              <a:lnSpc>
                <a:spcPts val="2632"/>
              </a:lnSpc>
            </a:pPr>
            <a:endParaRPr lang="en-US" sz="2025">
              <a:solidFill>
                <a:srgbClr val="1E2A3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1E2A3F"/>
                </a:solidFill>
                <a:latin typeface="Open Sauce"/>
                <a:ea typeface="Open Sauce"/>
                <a:cs typeface="Open Sauce"/>
                <a:sym typeface="Open Sauce"/>
              </a:rPr>
              <a:t>Build your practice with a steady pipeline of referred clients</a:t>
            </a:r>
          </a:p>
          <a:p>
            <a:pPr algn="l">
              <a:lnSpc>
                <a:spcPts val="2632"/>
              </a:lnSpc>
            </a:pPr>
            <a:endParaRPr lang="en-US" sz="2025">
              <a:solidFill>
                <a:srgbClr val="1E2A3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1E2A3F"/>
                </a:solidFill>
                <a:latin typeface="Open Sauce"/>
                <a:ea typeface="Open Sauce"/>
                <a:cs typeface="Open Sauce"/>
                <a:sym typeface="Open Sauce"/>
              </a:rPr>
              <a:t>Expand your network within DC's legal community</a:t>
            </a:r>
          </a:p>
          <a:p>
            <a:pPr algn="l">
              <a:lnSpc>
                <a:spcPts val="2632"/>
              </a:lnSpc>
            </a:pPr>
            <a:endParaRPr lang="en-US" sz="2025">
              <a:solidFill>
                <a:srgbClr val="1E2A3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2"/>
              </a:lnSpc>
              <a:spcBef>
                <a:spcPct val="0"/>
              </a:spcBef>
            </a:pPr>
            <a:r>
              <a:rPr lang="en-US" sz="2025">
                <a:solidFill>
                  <a:srgbClr val="1E2A3F"/>
                </a:solidFill>
                <a:latin typeface="Open Sauce"/>
                <a:ea typeface="Open Sauce"/>
                <a:cs typeface="Open Sauce"/>
                <a:sym typeface="Open Sauce"/>
              </a:rPr>
              <a:t>Take on as much or as little as fits your schedule - no quotas, no minimums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65833" y="1628792"/>
            <a:ext cx="4327957" cy="184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40"/>
              </a:lnSpc>
            </a:pPr>
            <a:r>
              <a:rPr lang="en-US" sz="7000" b="1">
                <a:solidFill>
                  <a:srgbClr val="377DFF"/>
                </a:solidFill>
                <a:latin typeface="Oswald Bold"/>
                <a:ea typeface="Oswald Bold"/>
                <a:cs typeface="Oswald Bold"/>
                <a:sym typeface="Oswald Bold"/>
              </a:rPr>
              <a:t>READY TO APPLY?</a:t>
            </a:r>
          </a:p>
        </p:txBody>
      </p:sp>
      <p:sp>
        <p:nvSpPr>
          <p:cNvPr id="6" name="Freeform 6"/>
          <p:cNvSpPr/>
          <p:nvPr/>
        </p:nvSpPr>
        <p:spPr>
          <a:xfrm>
            <a:off x="11652648" y="5789476"/>
            <a:ext cx="371229" cy="339506"/>
          </a:xfrm>
          <a:custGeom>
            <a:avLst/>
            <a:gdLst/>
            <a:ahLst/>
            <a:cxnLst/>
            <a:rect l="l" t="t" r="r" b="b"/>
            <a:pathLst>
              <a:path w="371229" h="339506">
                <a:moveTo>
                  <a:pt x="0" y="0"/>
                </a:moveTo>
                <a:lnTo>
                  <a:pt x="371229" y="0"/>
                </a:lnTo>
                <a:lnTo>
                  <a:pt x="371229" y="339506"/>
                </a:lnTo>
                <a:lnTo>
                  <a:pt x="0" y="339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652648" y="7140346"/>
            <a:ext cx="371229" cy="339506"/>
          </a:xfrm>
          <a:custGeom>
            <a:avLst/>
            <a:gdLst/>
            <a:ahLst/>
            <a:cxnLst/>
            <a:rect l="l" t="t" r="r" b="b"/>
            <a:pathLst>
              <a:path w="371229" h="339506">
                <a:moveTo>
                  <a:pt x="0" y="0"/>
                </a:moveTo>
                <a:lnTo>
                  <a:pt x="371229" y="0"/>
                </a:lnTo>
                <a:lnTo>
                  <a:pt x="371229" y="339506"/>
                </a:lnTo>
                <a:lnTo>
                  <a:pt x="0" y="339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652648" y="8144290"/>
            <a:ext cx="371229" cy="339506"/>
          </a:xfrm>
          <a:custGeom>
            <a:avLst/>
            <a:gdLst/>
            <a:ahLst/>
            <a:cxnLst/>
            <a:rect l="l" t="t" r="r" b="b"/>
            <a:pathLst>
              <a:path w="371229" h="339506">
                <a:moveTo>
                  <a:pt x="0" y="0"/>
                </a:moveTo>
                <a:lnTo>
                  <a:pt x="371229" y="0"/>
                </a:lnTo>
                <a:lnTo>
                  <a:pt x="371229" y="339506"/>
                </a:lnTo>
                <a:lnTo>
                  <a:pt x="0" y="339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080636" y="3693812"/>
            <a:ext cx="8875024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  <a:spcBef>
                <a:spcPct val="0"/>
              </a:spcBef>
            </a:pPr>
            <a:r>
              <a:rPr lang="en-US" sz="2499" b="1">
                <a:solidFill>
                  <a:srgbClr val="1E2A3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application process is simple and straightforward.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38263" y="3693812"/>
            <a:ext cx="3166815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  <a:spcBef>
                <a:spcPct val="0"/>
              </a:spcBef>
            </a:pPr>
            <a:r>
              <a:rPr lang="en-US" sz="2499" b="1">
                <a:solidFill>
                  <a:srgbClr val="1E2A3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Why attorneys join: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12070" y="2081229"/>
            <a:ext cx="6671064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40"/>
              </a:lnSpc>
            </a:pPr>
            <a:r>
              <a:rPr lang="en-US" sz="7000" b="1">
                <a:solidFill>
                  <a:srgbClr val="377DFF"/>
                </a:solidFill>
                <a:latin typeface="Oswald Bold"/>
                <a:ea typeface="Oswald Bold"/>
                <a:cs typeface="Oswald Bold"/>
                <a:sym typeface="Oswald Bold"/>
              </a:rPr>
              <a:t>DCREFERS.ORG</a:t>
            </a:r>
          </a:p>
        </p:txBody>
      </p:sp>
      <p:sp>
        <p:nvSpPr>
          <p:cNvPr id="12" name="Freeform 12"/>
          <p:cNvSpPr/>
          <p:nvPr/>
        </p:nvSpPr>
        <p:spPr>
          <a:xfrm>
            <a:off x="6010702" y="1955779"/>
            <a:ext cx="1166175" cy="1066520"/>
          </a:xfrm>
          <a:custGeom>
            <a:avLst/>
            <a:gdLst/>
            <a:ahLst/>
            <a:cxnLst/>
            <a:rect l="l" t="t" r="r" b="b"/>
            <a:pathLst>
              <a:path w="1166175" h="1066520">
                <a:moveTo>
                  <a:pt x="0" y="0"/>
                </a:moveTo>
                <a:lnTo>
                  <a:pt x="1166176" y="0"/>
                </a:lnTo>
                <a:lnTo>
                  <a:pt x="1166176" y="1066521"/>
                </a:lnTo>
                <a:lnTo>
                  <a:pt x="0" y="10665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1E2A3F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9265" y="600581"/>
            <a:ext cx="2408231" cy="24082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827137"/>
            <a:ext cx="15929591" cy="1079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99"/>
              </a:lnSpc>
              <a:spcBef>
                <a:spcPct val="0"/>
              </a:spcBef>
            </a:pPr>
            <a:r>
              <a:rPr lang="en-US" sz="9999" b="1">
                <a:solidFill>
                  <a:srgbClr val="A0D8F1"/>
                </a:solidFill>
                <a:latin typeface="Oswald Bold"/>
                <a:ea typeface="Oswald Bold"/>
                <a:cs typeface="Oswald Bold"/>
                <a:sym typeface="Oswald Bold"/>
              </a:rPr>
              <a:t>¡THANK YOU!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77467"/>
            <a:ext cx="6665749" cy="37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8"/>
              </a:lnSpc>
              <a:spcBef>
                <a:spcPct val="0"/>
              </a:spcBef>
            </a:pPr>
            <a:r>
              <a:rPr lang="en-US" sz="2987" spc="-259">
                <a:solidFill>
                  <a:srgbClr val="A0D8F1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68897" y="5248275"/>
            <a:ext cx="13049196" cy="1575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6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dcrefers.org</a:t>
            </a:r>
          </a:p>
          <a:p>
            <a:pPr marL="0" lvl="0" indent="0" algn="ctr">
              <a:lnSpc>
                <a:spcPts val="6120"/>
              </a:lnSpc>
            </a:pPr>
            <a:r>
              <a:rPr lang="en-US" sz="6000" b="1">
                <a:solidFill>
                  <a:srgbClr val="2CA58D"/>
                </a:solidFill>
                <a:latin typeface="Oswald Bold"/>
                <a:ea typeface="Oswald Bold"/>
                <a:cs typeface="Oswald Bold"/>
                <a:sym typeface="Oswald Bold"/>
              </a:rPr>
              <a:t>support@dcrefers.org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632</Words>
  <Application>Microsoft Office PowerPoint</Application>
  <PresentationFormat>Custom</PresentationFormat>
  <Paragraphs>118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Oswald Bold</vt:lpstr>
      <vt:lpstr>Open Sauce</vt:lpstr>
      <vt:lpstr>Arial</vt:lpstr>
      <vt:lpstr>Lato</vt:lpstr>
      <vt:lpstr>Open Sauce Bold</vt:lpstr>
      <vt:lpstr>Oswald</vt:lpstr>
      <vt:lpstr>Lato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 Refers Presentation_2026 DRAFT</dc:title>
  <cp:lastModifiedBy>Emilia Benitez-Pergola</cp:lastModifiedBy>
  <cp:revision>2</cp:revision>
  <dcterms:created xsi:type="dcterms:W3CDTF">2006-08-16T00:00:00Z</dcterms:created>
  <dcterms:modified xsi:type="dcterms:W3CDTF">2026-10-30T17:13:53Z</dcterms:modified>
  <dc:identifier>DAHFFI1VQug</dc:identifier>
</cp:coreProperties>
</file>